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4" r:id="rId3"/>
    <p:sldId id="263" r:id="rId4"/>
    <p:sldId id="258" r:id="rId5"/>
    <p:sldId id="259" r:id="rId6"/>
    <p:sldId id="260" r:id="rId7"/>
    <p:sldId id="261" r:id="rId8"/>
    <p:sldId id="262" r:id="rId9"/>
    <p:sldId id="278" r:id="rId10"/>
    <p:sldId id="292" r:id="rId11"/>
    <p:sldId id="293" r:id="rId12"/>
    <p:sldId id="294" r:id="rId13"/>
    <p:sldId id="295" r:id="rId14"/>
    <p:sldId id="297" r:id="rId15"/>
    <p:sldId id="299" r:id="rId16"/>
    <p:sldId id="300" r:id="rId17"/>
    <p:sldId id="301" r:id="rId18"/>
    <p:sldId id="302" r:id="rId19"/>
    <p:sldId id="303" r:id="rId20"/>
    <p:sldId id="304" r:id="rId21"/>
    <p:sldId id="271" r:id="rId22"/>
    <p:sldId id="320" r:id="rId23"/>
    <p:sldId id="305" r:id="rId24"/>
    <p:sldId id="314" r:id="rId25"/>
    <p:sldId id="318" r:id="rId26"/>
    <p:sldId id="315" r:id="rId27"/>
    <p:sldId id="316" r:id="rId28"/>
    <p:sldId id="317" r:id="rId29"/>
    <p:sldId id="321" r:id="rId30"/>
    <p:sldId id="319" r:id="rId31"/>
    <p:sldId id="277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E5CEB3-9775-514E-8E36-25D4634CB63A}">
          <p14:sldIdLst>
            <p14:sldId id="256"/>
            <p14:sldId id="264"/>
            <p14:sldId id="263"/>
            <p14:sldId id="258"/>
            <p14:sldId id="259"/>
            <p14:sldId id="260"/>
            <p14:sldId id="261"/>
            <p14:sldId id="262"/>
            <p14:sldId id="278"/>
            <p14:sldId id="292"/>
            <p14:sldId id="293"/>
            <p14:sldId id="294"/>
            <p14:sldId id="295"/>
            <p14:sldId id="297"/>
            <p14:sldId id="299"/>
            <p14:sldId id="300"/>
            <p14:sldId id="301"/>
            <p14:sldId id="302"/>
            <p14:sldId id="303"/>
            <p14:sldId id="304"/>
            <p14:sldId id="271"/>
            <p14:sldId id="320"/>
            <p14:sldId id="305"/>
            <p14:sldId id="314"/>
            <p14:sldId id="318"/>
            <p14:sldId id="315"/>
            <p14:sldId id="316"/>
            <p14:sldId id="317"/>
            <p14:sldId id="321"/>
            <p14:sldId id="319"/>
            <p14:sldId id="277"/>
          </p14:sldIdLst>
        </p14:section>
        <p14:section name="Section 1" id="{E11EF825-1324-9E4F-A626-8F1287DA7687}">
          <p14:sldIdLst>
            <p14:sldId id="306"/>
          </p14:sldIdLst>
        </p14:section>
        <p14:section name="section2" id="{FDBCDE08-38CB-C243-A7E1-549584C857E6}">
          <p14:sldIdLst>
            <p14:sldId id="307"/>
          </p14:sldIdLst>
        </p14:section>
        <p14:section name="section3" id="{1CC3D8CE-9436-1045-9369-6A88DE4817FA}">
          <p14:sldIdLst>
            <p14:sldId id="308"/>
          </p14:sldIdLst>
        </p14:section>
        <p14:section name="section4" id="{370066DB-93D9-514B-9F59-E25309EF73C5}">
          <p14:sldIdLst>
            <p14:sldId id="309"/>
          </p14:sldIdLst>
        </p14:section>
        <p14:section name="section5" id="{022E1E4F-4CBA-8F4F-9870-A9D1B3A3AD99}">
          <p14:sldIdLst>
            <p14:sldId id="310"/>
          </p14:sldIdLst>
        </p14:section>
        <p14:section name="section 6" id="{19D2AEEF-2AEC-5A4F-92A7-0004D2044D2F}">
          <p14:sldIdLst>
            <p14:sldId id="311"/>
          </p14:sldIdLst>
        </p14:section>
        <p14:section name="section 7" id="{9C32AC29-FBF9-A846-8AD6-E5B8641D0FA8}">
          <p14:sldIdLst>
            <p14:sldId id="312"/>
          </p14:sldIdLst>
        </p14:section>
        <p14:section name="section 8" id="{B60CD079-6D31-AA47-8806-0D850F5BD500}">
          <p14:sldIdLst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FA5"/>
    <a:srgbClr val="2D94E6"/>
    <a:srgbClr val="0C0C0C"/>
    <a:srgbClr val="09458D"/>
    <a:srgbClr val="571694"/>
    <a:srgbClr val="7A0AA0"/>
    <a:srgbClr val="0074B9"/>
    <a:srgbClr val="009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1"/>
    <p:restoredTop sz="95820" autoAdjust="0"/>
  </p:normalViewPr>
  <p:slideViewPr>
    <p:cSldViewPr snapToGrid="0">
      <p:cViewPr varScale="1">
        <p:scale>
          <a:sx n="112" d="100"/>
          <a:sy n="112" d="100"/>
        </p:scale>
        <p:origin x="6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A9841-55C5-4A4D-ABAD-684393F0C69F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FB8CE-085E-0C41-B02A-18A55088369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480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8CE-085E-0C41-B02A-18A55088369B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2750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8CE-085E-0C41-B02A-18A55088369B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749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8CE-085E-0C41-B02A-18A55088369B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5588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8CE-085E-0C41-B02A-18A55088369B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685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8CE-085E-0C41-B02A-18A55088369B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4412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8CE-085E-0C41-B02A-18A55088369B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547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8CE-085E-0C41-B02A-18A55088369B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6877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FB8CE-085E-0C41-B02A-18A55088369B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844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73EB-1FEB-3ADF-5989-B12B57C93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B3521-51B7-A30D-4AE9-A70B54535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0EBA6-909B-570D-C5F0-836C3004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4530-3AFF-A67F-A383-002750668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47D44-4FF5-3529-B0B3-736B5F4C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791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704C-D1D6-4857-44E0-77284002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D5404-1C6C-BD11-990F-365AE597E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39D82-0F94-538F-A3E3-A3F0D99A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35A6D-6E3D-9FD6-01B6-F33E4D8C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F0D9F-BBAD-0135-2E4C-31C57FED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546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74007-D451-E9D7-A888-E539AB0EF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05697-8B91-16C7-23FF-2F994BDDC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47ED7-C590-0B48-1450-9D84EC6E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8759C-A817-AD42-DA69-3AB7652B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2E3D0-B69E-4757-4831-86234569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3496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16E0-B4A3-B68A-B434-E998F0A6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05A2C-B4D1-A2CF-5FD0-5B1D9CED4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5BA4-14D2-1420-7808-64317C26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2F6C4-238A-8050-6C7B-C949B2689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AEEFC-FB46-CC72-D041-FB57EEFF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770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44AE-22DA-624E-BBEF-F3201EB3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D31EC-372D-C090-949A-C2892BFBE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C1301-8D00-1B3C-16ED-A4714F1AE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6388B-8613-0147-38E1-BDCCF2C4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036F5-948E-5B30-BBF5-0BF05627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7061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7E6-5D56-B9E4-528E-B134A94C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2E013-BAF4-C55D-A506-113AF1CAD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62EF4-C8B6-B438-7DD5-0ADA4A0FF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1ED1C-87DB-D7BC-BFDE-0FB0959D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FC15E-1AD7-871C-E9C0-6B045B4DD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3244A-D32C-A3F0-DE40-A79FF579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692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EB58-4460-5345-E012-9894A9EF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FDD31-4A73-2827-6064-3ACCB0568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95DBB-2AD8-B091-A153-20A9B3D1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62A1C-819A-36ED-5A91-5B62BEA85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9F88D-330E-686E-A9C7-882D98100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EAA16-B00B-B154-4A52-E3E42909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34CF1-4BCA-2D3E-56B6-A316B3F1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56F4D2-A616-EC94-9B06-5F656DA7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1508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4DC9-EC81-9CF1-0A53-C859EE88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DB310-11BD-515B-E8B8-54E4F6C81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D3D84-C194-4261-FCB3-82779858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61FD2-7759-D77D-1E60-65B0C1FC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6823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5DAC6-C735-1F6E-243B-10B6B2CCC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0C2F1-8A26-ACD3-F702-96073DE9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0D276-0559-183A-D10B-C801CE4B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205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18FA-4141-A2DF-9BF8-55751CD9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D2C33-EFEE-5D19-42D6-F73C9DC6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77BA0-B6DD-6E15-A891-ED1768709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A223E-32E1-2405-BAFB-CE83AD12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36857-2CB1-2002-186B-3E704418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B1658-8574-9151-2C7A-585D76F3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0869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5F21-77FB-C994-8886-3BD46226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6C4017-2DFF-3B0D-4836-0307B90AB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F73F5-4B53-4FE7-38C1-EA90548EA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D02DC-1FE7-17DC-1FA6-8555FCD1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90EA1-F11E-D0EB-000B-BBA06EDCC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D604F-298A-C6E0-A973-3755BF8C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372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285623-BB44-BB62-3EF0-64D669D6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A40AC-60BD-5D8A-1343-14012C6C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F9057-8E0E-1248-CF1B-245B13EDE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CDE7B-85B2-7041-98BB-A6BF0AD58EF4}" type="datetimeFigureOut">
              <a:rPr lang="en-CN" smtClean="0"/>
              <a:t>2023/5/25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D6BB8-E02D-A042-926A-C873EE4D3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3B681-A393-F984-B05A-E6217CFA8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EE245-95C1-B148-B860-0D1B844C52D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503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7.svg"/><Relationship Id="rId5" Type="http://schemas.openxmlformats.org/officeDocument/2006/relationships/image" Target="../media/image15.svg"/><Relationship Id="rId1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Relationship Id="rId1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7.svg"/><Relationship Id="rId5" Type="http://schemas.openxmlformats.org/officeDocument/2006/relationships/image" Target="../media/image15.svg"/><Relationship Id="rId1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Relationship Id="rId1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7.svg"/><Relationship Id="rId5" Type="http://schemas.openxmlformats.org/officeDocument/2006/relationships/image" Target="../media/image15.svg"/><Relationship Id="rId1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Relationship Id="rId1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7.svg"/><Relationship Id="rId5" Type="http://schemas.openxmlformats.org/officeDocument/2006/relationships/image" Target="../media/image15.svg"/><Relationship Id="rId1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Relationship Id="rId1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7.svg"/><Relationship Id="rId5" Type="http://schemas.openxmlformats.org/officeDocument/2006/relationships/image" Target="../media/image15.svg"/><Relationship Id="rId1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7.svg"/><Relationship Id="rId5" Type="http://schemas.openxmlformats.org/officeDocument/2006/relationships/image" Target="../media/image15.svg"/><Relationship Id="rId1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1.svg"/><Relationship Id="rId1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slide" Target="slide34.xml"/><Relationship Id="rId5" Type="http://schemas.openxmlformats.org/officeDocument/2006/relationships/slide" Target="slide32.xml"/><Relationship Id="rId15" Type="http://schemas.openxmlformats.org/officeDocument/2006/relationships/image" Target="../media/image280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60.png"/><Relationship Id="rId14" Type="http://schemas.openxmlformats.org/officeDocument/2006/relationships/slide" Target="slide3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slide" Target="slide38.xml"/><Relationship Id="rId5" Type="http://schemas.openxmlformats.org/officeDocument/2006/relationships/slide" Target="slide36.xml"/><Relationship Id="rId1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Relationship Id="rId14" Type="http://schemas.openxmlformats.org/officeDocument/2006/relationships/slide" Target="slide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dtechex.com/en/research-report/autonomous-cars-robotaxis-and-sensors-2022-2042/832" TargetMode="External"/><Relationship Id="rId13" Type="http://schemas.openxmlformats.org/officeDocument/2006/relationships/hyperlink" Target="https://www.forbes.com/sites/patrickmoorhead/2021/06/30/amazon-goes-all-in-on-truck-safety-with-autonomous-driving-company-plus/?sh=2d112a8660fc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logs.nvidia.com/blog/2021/06/22/tesla-av-training-supercomputer-nvidia-a100-gpus/" TargetMode="External"/><Relationship Id="rId12" Type="http://schemas.openxmlformats.org/officeDocument/2006/relationships/hyperlink" Target="https://en.wikipedia.org/wiki/Global_Industry_Classification_Standard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carsguide.com.au/car-news/how-long-do-tesla-batteries-really-last-model-s-tested-after-250000-kilometres-78484" TargetMode="External"/><Relationship Id="rId11" Type="http://schemas.openxmlformats.org/officeDocument/2006/relationships/hyperlink" Target="https://www.washingtonpost.com/technology/2020/05/21/amazon-shopper-complaints/" TargetMode="External"/><Relationship Id="rId5" Type="http://schemas.openxmlformats.org/officeDocument/2006/relationships/hyperlink" Target="https://capital.com/top-20-global-electric-vehicle-companies-ranking-tesla-ev-top-dog#:~:text=Who%20sells%20the%20most%20EVs,production%20increased%20to%201.37%20million.&#160;" TargetMode="External"/><Relationship Id="rId10" Type="http://schemas.openxmlformats.org/officeDocument/2006/relationships/hyperlink" Target="https://www.canberratimes.com.au/story/8070731/you-will-get-a-definite-charge-out-of-this-announcement/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s://www.abc.net.au/news/2022-11-29/lack-of-street-chargers-for-electric-cars-a-problem-for-buyers/101461778" TargetMode="External"/><Relationship Id="rId14" Type="http://schemas.openxmlformats.org/officeDocument/2006/relationships/hyperlink" Target="https://hedgescompany.com/blog/2018/11/tesla-owner-demographics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ashingtonpost.com/technology/2020/05/21/amazon-shopper-complaints/" TargetMode="External"/><Relationship Id="rId3" Type="http://schemas.openxmlformats.org/officeDocument/2006/relationships/hyperlink" Target="https://www.carsguide.com.au/car-news/how-long-do-tesla-batteries-really-last-model-s-tested-after-250000-kilometres-78484" TargetMode="External"/><Relationship Id="rId7" Type="http://schemas.openxmlformats.org/officeDocument/2006/relationships/hyperlink" Target="https://www.canberratimes.com.au/story/8070731/you-will-get-a-definite-charge-out-of-this-announcement/" TargetMode="External"/><Relationship Id="rId2" Type="http://schemas.openxmlformats.org/officeDocument/2006/relationships/hyperlink" Target="https://capital.com/top-20-global-electric-vehicle-companies-ranking-tesla-ev-top-dog#:~:text=Who%20sells%20the%20most%20EVs,production%20increased%20to%201.37%20million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bc.net.au/news/2022-11-29/lack-of-street-chargers-for-electric-cars-a-problem-for-buyers/101461778" TargetMode="External"/><Relationship Id="rId11" Type="http://schemas.openxmlformats.org/officeDocument/2006/relationships/hyperlink" Target="https://hedgescompany.com/blog/2018/11/tesla-owner-demographics/" TargetMode="External"/><Relationship Id="rId5" Type="http://schemas.openxmlformats.org/officeDocument/2006/relationships/hyperlink" Target="https://www.idtechex.com/en/research-report/autonomous-cars-robotaxis-and-sensors-2022-2042/832" TargetMode="External"/><Relationship Id="rId10" Type="http://schemas.openxmlformats.org/officeDocument/2006/relationships/hyperlink" Target="https://www.forbes.com/sites/patrickmoorhead/2021/06/30/amazon-goes-all-in-on-truck-safety-with-autonomous-driving-company-plus/?sh=2d112a8660fc" TargetMode="External"/><Relationship Id="rId4" Type="http://schemas.openxmlformats.org/officeDocument/2006/relationships/hyperlink" Target="https://blogs.nvidia.com/blog/2021/06/22/tesla-av-training-supercomputer-nvidia-a100-gpus/" TargetMode="External"/><Relationship Id="rId9" Type="http://schemas.openxmlformats.org/officeDocument/2006/relationships/hyperlink" Target="https://en.wikipedia.org/wiki/Global_Industry_Classification_Standar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lue-27239.mp4">
            <a:hlinkClick r:id="" action="ppaction://media"/>
            <a:extLst>
              <a:ext uri="{FF2B5EF4-FFF2-40B4-BE49-F238E27FC236}">
                <a16:creationId xmlns:a16="http://schemas.microsoft.com/office/drawing/2014/main" id="{B9853720-EAB5-8FE2-AF8E-277545B67A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F50796-8FD7-4D26-2545-E8FF3B77A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950" y="764380"/>
            <a:ext cx="4062413" cy="60936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B6D-BAF2-FE4E-3B25-759FAD6E237E}"/>
              </a:ext>
            </a:extLst>
          </p:cNvPr>
          <p:cNvSpPr/>
          <p:nvPr/>
        </p:nvSpPr>
        <p:spPr>
          <a:xfrm>
            <a:off x="3061466" y="1038522"/>
            <a:ext cx="80693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381000"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Autonomous driving level 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94DA26-75CA-3F9A-D541-694543CB747B}"/>
              </a:ext>
            </a:extLst>
          </p:cNvPr>
          <p:cNvSpPr/>
          <p:nvPr/>
        </p:nvSpPr>
        <p:spPr>
          <a:xfrm>
            <a:off x="3102026" y="1212651"/>
            <a:ext cx="5009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______________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D7D660-1404-6FD9-CE40-9EA6B063A07D}"/>
              </a:ext>
            </a:extLst>
          </p:cNvPr>
          <p:cNvSpPr/>
          <p:nvPr/>
        </p:nvSpPr>
        <p:spPr>
          <a:xfrm>
            <a:off x="2372358" y="2231053"/>
            <a:ext cx="277114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INFO4444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83E89A-8E71-33AB-0A16-0CA20C59A623}"/>
              </a:ext>
            </a:extLst>
          </p:cNvPr>
          <p:cNvSpPr txBox="1"/>
          <p:nvPr/>
        </p:nvSpPr>
        <p:spPr>
          <a:xfrm>
            <a:off x="2459832" y="2631042"/>
            <a:ext cx="620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Presenters: Weilin Yang, Alexios Zhu, Yueqian Hu</a:t>
            </a:r>
          </a:p>
        </p:txBody>
      </p:sp>
    </p:spTree>
    <p:extLst>
      <p:ext uri="{BB962C8B-B14F-4D97-AF65-F5344CB8AC3E}">
        <p14:creationId xmlns:p14="http://schemas.microsoft.com/office/powerpoint/2010/main" val="41246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061AFE1-1758-16C4-7FCD-569B9F1EFB33}"/>
              </a:ext>
            </a:extLst>
          </p:cNvPr>
          <p:cNvGrpSpPr/>
          <p:nvPr/>
        </p:nvGrpSpPr>
        <p:grpSpPr>
          <a:xfrm rot="-600000">
            <a:off x="-244778" y="541089"/>
            <a:ext cx="24302231" cy="13535118"/>
            <a:chOff x="-6203661" y="-170895"/>
            <a:chExt cx="24302231" cy="1353511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5BDDD06-40B1-C0D3-53BD-B9C1CEF9134A}"/>
                </a:ext>
              </a:extLst>
            </p:cNvPr>
            <p:cNvGrpSpPr/>
            <p:nvPr/>
          </p:nvGrpSpPr>
          <p:grpSpPr>
            <a:xfrm rot="1800000">
              <a:off x="14041670" y="9137566"/>
              <a:ext cx="4056900" cy="4226657"/>
              <a:chOff x="5627715" y="5502607"/>
              <a:chExt cx="4056900" cy="4226657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46F769-8C39-2C0D-D394-20F5CF6C54A1}"/>
                  </a:ext>
                </a:extLst>
              </p:cNvPr>
              <p:cNvSpPr/>
              <p:nvPr/>
            </p:nvSpPr>
            <p:spPr>
              <a:xfrm rot="1200000">
                <a:off x="5627715" y="5502607"/>
                <a:ext cx="4056900" cy="422665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644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8A51488-81EC-5CE1-6BDD-EC3513660498}"/>
                  </a:ext>
                </a:extLst>
              </p:cNvPr>
              <p:cNvSpPr txBox="1"/>
              <p:nvPr/>
            </p:nvSpPr>
            <p:spPr>
              <a:xfrm rot="600000">
                <a:off x="6384831" y="5862254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BE6F85-D882-B020-FB5D-729C416C3B50}"/>
                  </a:ext>
                </a:extLst>
              </p:cNvPr>
              <p:cNvSpPr txBox="1"/>
              <p:nvPr/>
            </p:nvSpPr>
            <p:spPr>
              <a:xfrm rot="600000">
                <a:off x="5991328" y="7277690"/>
                <a:ext cx="270291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Tesla supercharge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High safety rating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262km-405km one single 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  <p:pic>
            <p:nvPicPr>
              <p:cNvPr id="71" name="Graphic 48" descr="Needle">
                <a:extLst>
                  <a:ext uri="{FF2B5EF4-FFF2-40B4-BE49-F238E27FC236}">
                    <a16:creationId xmlns:a16="http://schemas.microsoft.com/office/drawing/2014/main" id="{CA30581F-2E2F-38A4-2303-968D547AB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695014">
                <a:off x="6345895" y="625300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77BE11C-3594-DEBC-AADC-D9A770052E40}"/>
                </a:ext>
              </a:extLst>
            </p:cNvPr>
            <p:cNvGrpSpPr/>
            <p:nvPr/>
          </p:nvGrpSpPr>
          <p:grpSpPr>
            <a:xfrm>
              <a:off x="-6203661" y="-170895"/>
              <a:ext cx="21135589" cy="10320117"/>
              <a:chOff x="-6203661" y="-170895"/>
              <a:chExt cx="21135589" cy="1032011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0CA68A8-65CB-92EF-B816-2B3D53D39BF6}"/>
                  </a:ext>
                </a:extLst>
              </p:cNvPr>
              <p:cNvGrpSpPr/>
              <p:nvPr/>
            </p:nvGrpSpPr>
            <p:grpSpPr>
              <a:xfrm>
                <a:off x="-6203661" y="-170895"/>
                <a:ext cx="17400465" cy="7707587"/>
                <a:chOff x="1667918" y="3180672"/>
                <a:chExt cx="17400465" cy="770758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77AEBCD-20EA-23D9-F651-91C1D35BE279}"/>
                    </a:ext>
                  </a:extLst>
                </p:cNvPr>
                <p:cNvGrpSpPr/>
                <p:nvPr/>
              </p:nvGrpSpPr>
              <p:grpSpPr>
                <a:xfrm>
                  <a:off x="1667918" y="3180672"/>
                  <a:ext cx="17400465" cy="7707587"/>
                  <a:chOff x="9677385" y="2604939"/>
                  <a:chExt cx="17400465" cy="7707587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6DA6EC22-3D37-0724-6099-9D0E2C0A0FBF}"/>
                      </a:ext>
                    </a:extLst>
                  </p:cNvPr>
                  <p:cNvGrpSpPr/>
                  <p:nvPr/>
                </p:nvGrpSpPr>
                <p:grpSpPr>
                  <a:xfrm>
                    <a:off x="9677385" y="2604939"/>
                    <a:ext cx="17400465" cy="7707587"/>
                    <a:chOff x="4108860" y="1959533"/>
                    <a:chExt cx="17400465" cy="7707587"/>
                  </a:xfrm>
                </p:grpSpPr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1819D72F-B59A-F0B5-2E00-B249CDE00D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08860" y="1959533"/>
                      <a:ext cx="8796785" cy="4557969"/>
                      <a:chOff x="2256581" y="4146689"/>
                      <a:chExt cx="8796785" cy="4557969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A49239F6-317B-7072-5D96-E347A8AA18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9003" y="4980167"/>
                        <a:ext cx="1245911" cy="1113067"/>
                        <a:chOff x="8022214" y="585917"/>
                        <a:chExt cx="1245911" cy="1113067"/>
                      </a:xfrm>
                    </p:grpSpPr>
                    <p:pic>
                      <p:nvPicPr>
                        <p:cNvPr id="9" name="Graphic 8" descr="Covered plate">
                          <a:extLst>
                            <a:ext uri="{FF2B5EF4-FFF2-40B4-BE49-F238E27FC236}">
                              <a16:creationId xmlns:a16="http://schemas.microsoft.com/office/drawing/2014/main" id="{89160D23-BBD2-DCD6-9D4A-BD4EB2014D9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353725" y="784584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1" name="Graphic 10" descr="Barcode">
                          <a:extLst>
                            <a:ext uri="{FF2B5EF4-FFF2-40B4-BE49-F238E27FC236}">
                              <a16:creationId xmlns:a16="http://schemas.microsoft.com/office/drawing/2014/main" id="{6F8C88C7-E703-9702-6E0B-472E0FE0957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22214" y="585917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68E556A8-1A1D-043B-B265-B48DC7C8EA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56581" y="4146689"/>
                        <a:ext cx="8796785" cy="4557969"/>
                        <a:chOff x="3573937" y="1883936"/>
                        <a:chExt cx="8796785" cy="4557969"/>
                      </a:xfrm>
                    </p:grpSpPr>
                    <p:grpSp>
                      <p:nvGrpSpPr>
                        <p:cNvPr id="20" name="Group 19">
                          <a:extLst>
                            <a:ext uri="{FF2B5EF4-FFF2-40B4-BE49-F238E27FC236}">
                              <a16:creationId xmlns:a16="http://schemas.microsoft.com/office/drawing/2014/main" id="{F460F795-2C7E-7983-5293-A0A04803E29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600000">
                          <a:off x="8222019" y="2308776"/>
                          <a:ext cx="4148703" cy="4133129"/>
                          <a:chOff x="6074976" y="1241784"/>
                          <a:chExt cx="4785756" cy="4607626"/>
                        </a:xfrm>
                      </p:grpSpPr>
                      <p:sp>
                        <p:nvSpPr>
                          <p:cNvPr id="21" name="Rectangle 20">
                            <a:extLst>
                              <a:ext uri="{FF2B5EF4-FFF2-40B4-BE49-F238E27FC236}">
                                <a16:creationId xmlns:a16="http://schemas.microsoft.com/office/drawing/2014/main" id="{22D2DDC8-4730-7E21-837C-D1CE889489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74976" y="1241784"/>
                            <a:ext cx="4785756" cy="4607626"/>
                          </a:xfrm>
                          <a:prstGeom prst="rect">
                            <a:avLst/>
                          </a:prstGeom>
                          <a:gradFill>
                            <a:gsLst>
                              <a:gs pos="100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">
                                <a:srgbClr val="0070C0"/>
                              </a:gs>
                            </a:gsLst>
                            <a:lin ang="2700000" scaled="1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22" name="TextBox 21">
                            <a:extLst>
                              <a:ext uri="{FF2B5EF4-FFF2-40B4-BE49-F238E27FC236}">
                                <a16:creationId xmlns:a16="http://schemas.microsoft.com/office/drawing/2014/main" id="{9AE4A983-2FE5-3785-051D-4905B2EFF76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57502" y="1840928"/>
                            <a:ext cx="2076967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gains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2B32B018-83A6-B88E-08A8-A01E992D6DB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04635" y="3327973"/>
                            <a:ext cx="3188521" cy="195572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speed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safety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Brand recognition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Fashion design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en-US" altLang="zh-CN" dirty="0"/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  <p:grpSp>
                      <p:nvGrpSpPr>
                        <p:cNvPr id="37" name="Group 36">
                          <a:extLst>
                            <a:ext uri="{FF2B5EF4-FFF2-40B4-BE49-F238E27FC236}">
                              <a16:creationId xmlns:a16="http://schemas.microsoft.com/office/drawing/2014/main" id="{0AD831F5-C597-0191-741B-3188B08C903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73937" y="1883936"/>
                          <a:ext cx="4148703" cy="4133129"/>
                          <a:chOff x="6023803" y="1226497"/>
                          <a:chExt cx="4785756" cy="4607626"/>
                        </a:xfrm>
                      </p:grpSpPr>
                      <p:sp>
                        <p:nvSpPr>
                          <p:cNvPr id="38" name="Rectangle 37">
                            <a:extLst>
                              <a:ext uri="{FF2B5EF4-FFF2-40B4-BE49-F238E27FC236}">
                                <a16:creationId xmlns:a16="http://schemas.microsoft.com/office/drawing/2014/main" id="{C40FA48B-AA2E-848B-2397-7C0BB6D8A27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23803" y="1226497"/>
                            <a:ext cx="4785756" cy="4607626"/>
                          </a:xfrm>
                          <a:prstGeom prst="rect">
                            <a:avLst/>
                          </a:prstGeom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39" name="TextBox 38">
                            <a:extLst>
                              <a:ext uri="{FF2B5EF4-FFF2-40B4-BE49-F238E27FC236}">
                                <a16:creationId xmlns:a16="http://schemas.microsoft.com/office/drawing/2014/main" id="{2BDAA574-7AC5-A4D4-39CD-98F1A65C459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45857" y="1862130"/>
                            <a:ext cx="1929035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jobs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69CDE7EA-BEB2-AD75-F36F-39271F334A8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84174" y="3531998"/>
                            <a:ext cx="3528508" cy="16469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Drive to work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Unique personal transport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Be adequate for long distance driving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4C001DF2-8E4A-17B8-60C0-25F245D9F5AB}"/>
                        </a:ext>
                      </a:extLst>
                    </p:cNvPr>
                    <p:cNvGrpSpPr/>
                    <p:nvPr/>
                  </p:nvGrpSpPr>
                  <p:grpSpPr>
                    <a:xfrm rot="600000">
                      <a:off x="13168841" y="3621449"/>
                      <a:ext cx="4184276" cy="4133129"/>
                      <a:chOff x="12928947" y="3096900"/>
                      <a:chExt cx="4184276" cy="4133129"/>
                    </a:xfrm>
                  </p:grpSpPr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1496B4B7-CAA8-B056-C320-784625A680F0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12964520" y="3096900"/>
                        <a:ext cx="4148703" cy="413312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  <a:alpha val="36448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29CC91D6-5094-5385-02BC-E8CBAA849F6A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3627759" y="3523524"/>
                        <a:ext cx="18004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Customer pains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627871BF-9C8E-A034-6A78-14CDEBD95FD8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2928947" y="4995223"/>
                        <a:ext cx="3037374" cy="20313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Lack of charging stations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Needs to be recharged frequently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Fear of accidents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Price drop after purchasing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en-US" altLang="zh-CN" dirty="0"/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7" name="Graphic 54" descr="Sad face with no fill">
                        <a:extLst>
                          <a:ext uri="{FF2B5EF4-FFF2-40B4-BE49-F238E27FC236}">
                            <a16:creationId xmlns:a16="http://schemas.microsoft.com/office/drawing/2014/main" id="{3FBDE85E-AB51-2F2D-E088-7FAAA2C556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67223">
                        <a:off x="14044875" y="4031676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B634978-5723-54C0-91EB-E1D4C0D8606A}"/>
                        </a:ext>
                      </a:extLst>
                    </p:cNvPr>
                    <p:cNvGrpSpPr/>
                    <p:nvPr/>
                  </p:nvGrpSpPr>
                  <p:grpSpPr>
                    <a:xfrm rot="1200000">
                      <a:off x="17360622" y="5533991"/>
                      <a:ext cx="4148703" cy="4133129"/>
                      <a:chOff x="8449837" y="2423303"/>
                      <a:chExt cx="4148703" cy="4133129"/>
                    </a:xfrm>
                  </p:grpSpPr>
                  <p:sp>
                    <p:nvSpPr>
                      <p:cNvPr id="46" name="Rectangle 45">
                        <a:extLst>
                          <a:ext uri="{FF2B5EF4-FFF2-40B4-BE49-F238E27FC236}">
                            <a16:creationId xmlns:a16="http://schemas.microsoft.com/office/drawing/2014/main" id="{035D6D58-13F3-A9B3-C495-A06816EC3CC5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8449837" y="2423303"/>
                        <a:ext cx="4148703" cy="413312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  <a:alpha val="36448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7118AA5C-34A5-E8F2-4709-3A79C6723B9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392213" y="2944529"/>
                        <a:ext cx="1820681" cy="3312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Products &amp; Services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1A4B6FCC-8FB7-E132-79A2-0EBF1666A32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020214" y="4300191"/>
                        <a:ext cx="2764083" cy="14773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Model 3, X, Y and 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8 year battery lifespan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High-satisfaction after sale services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51" name="Graphic 61" descr="Covered plate">
                        <a:extLst>
                          <a:ext uri="{FF2B5EF4-FFF2-40B4-BE49-F238E27FC236}">
                            <a16:creationId xmlns:a16="http://schemas.microsoft.com/office/drawing/2014/main" id="{8D94BDFF-CB1D-850D-C9A7-3D701861D22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905729" y="3502234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Graphic 63" descr="Barcode">
                        <a:extLst>
                          <a:ext uri="{FF2B5EF4-FFF2-40B4-BE49-F238E27FC236}">
                            <a16:creationId xmlns:a16="http://schemas.microsoft.com/office/drawing/2014/main" id="{40448D38-A9CE-EF06-082B-76A35D83A38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387535" y="3252080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2" name="Graphic 57" descr="Checklist">
                    <a:extLst>
                      <a:ext uri="{FF2B5EF4-FFF2-40B4-BE49-F238E27FC236}">
                        <a16:creationId xmlns:a16="http://schemas.microsoft.com/office/drawing/2014/main" id="{18C9BA70-76AF-7EAE-7088-CE6A54C6F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87999" y="3595296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Graphic 51" descr="Smiling face with no fill">
                  <a:extLst>
                    <a:ext uri="{FF2B5EF4-FFF2-40B4-BE49-F238E27FC236}">
                      <a16:creationId xmlns:a16="http://schemas.microsoft.com/office/drawing/2014/main" id="{CBD96662-0A5F-7186-538C-B90A9C0407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600000">
                  <a:off x="6994846" y="43332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35C893F-2B9B-EAE9-0759-70D8FE211516}"/>
                  </a:ext>
                </a:extLst>
              </p:cNvPr>
              <p:cNvGrpSpPr/>
              <p:nvPr/>
            </p:nvGrpSpPr>
            <p:grpSpPr>
              <a:xfrm>
                <a:off x="10783225" y="6016093"/>
                <a:ext cx="4148703" cy="4133129"/>
                <a:chOff x="10783225" y="6016093"/>
                <a:chExt cx="4148703" cy="4133129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8EA82D03-64E2-EEA5-F733-08B29E9A7E57}"/>
                    </a:ext>
                  </a:extLst>
                </p:cNvPr>
                <p:cNvGrpSpPr/>
                <p:nvPr/>
              </p:nvGrpSpPr>
              <p:grpSpPr>
                <a:xfrm rot="2400000">
                  <a:off x="10783225" y="6016093"/>
                  <a:ext cx="4148703" cy="4133129"/>
                  <a:chOff x="7072793" y="1241783"/>
                  <a:chExt cx="4785756" cy="4607625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3424449E-37D7-E80E-2E40-7B00AF797E2A}"/>
                      </a:ext>
                    </a:extLst>
                  </p:cNvPr>
                  <p:cNvSpPr/>
                  <p:nvPr/>
                </p:nvSpPr>
                <p:spPr>
                  <a:xfrm>
                    <a:off x="7072793" y="1241783"/>
                    <a:ext cx="4785756" cy="4607625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  <a:alpha val="36448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DEF0BCFC-0B1E-FDC3-9566-55BB603C6042}"/>
                      </a:ext>
                    </a:extLst>
                  </p:cNvPr>
                  <p:cNvSpPr txBox="1"/>
                  <p:nvPr/>
                </p:nvSpPr>
                <p:spPr>
                  <a:xfrm>
                    <a:off x="7690004" y="1816785"/>
                    <a:ext cx="1810689" cy="4117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Gain creators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0BC4689E-6937-2CA4-22E5-5A93F6EFED56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933" y="3315853"/>
                    <a:ext cx="3471391" cy="16469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High-tech touchscreen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 focus on </a:t>
                    </a:r>
                    <a:r>
                      <a:rPr kumimoji="1" lang="en-US" altLang="zh-CN" dirty="0" err="1"/>
                      <a:t>style&amp;design</a:t>
                    </a: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Autonomous mode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0-100km/h 4.4s – 6.2s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</p:grpSp>
            <p:pic>
              <p:nvPicPr>
                <p:cNvPr id="78" name="Graphic 45" descr="Upward trend">
                  <a:extLst>
                    <a:ext uri="{FF2B5EF4-FFF2-40B4-BE49-F238E27FC236}">
                      <a16:creationId xmlns:a16="http://schemas.microsoft.com/office/drawing/2014/main" id="{4609CB2F-97AF-4709-332D-4D78BCF3E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rot="2400000">
                  <a:off x="11943176" y="6351886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102D7C-D6CA-8C43-6604-B88C3844F35F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</a:p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for Tesla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0743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061AFE1-1758-16C4-7FCD-569B9F1EFB33}"/>
              </a:ext>
            </a:extLst>
          </p:cNvPr>
          <p:cNvGrpSpPr/>
          <p:nvPr/>
        </p:nvGrpSpPr>
        <p:grpSpPr>
          <a:xfrm rot="-1200000">
            <a:off x="-4341394" y="-130805"/>
            <a:ext cx="24302231" cy="13535118"/>
            <a:chOff x="-6203661" y="-170895"/>
            <a:chExt cx="24302231" cy="1353511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5BDDD06-40B1-C0D3-53BD-B9C1CEF9134A}"/>
                </a:ext>
              </a:extLst>
            </p:cNvPr>
            <p:cNvGrpSpPr/>
            <p:nvPr/>
          </p:nvGrpSpPr>
          <p:grpSpPr>
            <a:xfrm rot="1800000">
              <a:off x="14041670" y="9137566"/>
              <a:ext cx="4056900" cy="4226657"/>
              <a:chOff x="5627715" y="5502607"/>
              <a:chExt cx="4056900" cy="4226657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46F769-8C39-2C0D-D394-20F5CF6C54A1}"/>
                  </a:ext>
                </a:extLst>
              </p:cNvPr>
              <p:cNvSpPr/>
              <p:nvPr/>
            </p:nvSpPr>
            <p:spPr>
              <a:xfrm rot="1200000">
                <a:off x="5627715" y="5502607"/>
                <a:ext cx="4056900" cy="422665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644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8A51488-81EC-5CE1-6BDD-EC3513660498}"/>
                  </a:ext>
                </a:extLst>
              </p:cNvPr>
              <p:cNvSpPr txBox="1"/>
              <p:nvPr/>
            </p:nvSpPr>
            <p:spPr>
              <a:xfrm rot="600000">
                <a:off x="6384831" y="5862254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BE6F85-D882-B020-FB5D-729C416C3B50}"/>
                  </a:ext>
                </a:extLst>
              </p:cNvPr>
              <p:cNvSpPr txBox="1"/>
              <p:nvPr/>
            </p:nvSpPr>
            <p:spPr>
              <a:xfrm rot="600000">
                <a:off x="5991328" y="7277690"/>
                <a:ext cx="270291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Tesla supercharge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High safety rating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262km-405km one single 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  <p:pic>
            <p:nvPicPr>
              <p:cNvPr id="71" name="Graphic 48" descr="Needle">
                <a:extLst>
                  <a:ext uri="{FF2B5EF4-FFF2-40B4-BE49-F238E27FC236}">
                    <a16:creationId xmlns:a16="http://schemas.microsoft.com/office/drawing/2014/main" id="{CA30581F-2E2F-38A4-2303-968D547AB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695014">
                <a:off x="6345895" y="625300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77BE11C-3594-DEBC-AADC-D9A770052E40}"/>
                </a:ext>
              </a:extLst>
            </p:cNvPr>
            <p:cNvGrpSpPr/>
            <p:nvPr/>
          </p:nvGrpSpPr>
          <p:grpSpPr>
            <a:xfrm>
              <a:off x="-6203661" y="-170895"/>
              <a:ext cx="21135589" cy="10320117"/>
              <a:chOff x="-6203661" y="-170895"/>
              <a:chExt cx="21135589" cy="10320117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0CA68A8-65CB-92EF-B816-2B3D53D39BF6}"/>
                  </a:ext>
                </a:extLst>
              </p:cNvPr>
              <p:cNvGrpSpPr/>
              <p:nvPr/>
            </p:nvGrpSpPr>
            <p:grpSpPr>
              <a:xfrm>
                <a:off x="-6203661" y="-170895"/>
                <a:ext cx="17400465" cy="7707587"/>
                <a:chOff x="1667918" y="3180672"/>
                <a:chExt cx="17400465" cy="7707587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77AEBCD-20EA-23D9-F651-91C1D35BE279}"/>
                    </a:ext>
                  </a:extLst>
                </p:cNvPr>
                <p:cNvGrpSpPr/>
                <p:nvPr/>
              </p:nvGrpSpPr>
              <p:grpSpPr>
                <a:xfrm>
                  <a:off x="1667918" y="3180672"/>
                  <a:ext cx="17400465" cy="7707587"/>
                  <a:chOff x="9677385" y="2604939"/>
                  <a:chExt cx="17400465" cy="7707587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6DA6EC22-3D37-0724-6099-9D0E2C0A0FBF}"/>
                      </a:ext>
                    </a:extLst>
                  </p:cNvPr>
                  <p:cNvGrpSpPr/>
                  <p:nvPr/>
                </p:nvGrpSpPr>
                <p:grpSpPr>
                  <a:xfrm>
                    <a:off x="9677385" y="2604939"/>
                    <a:ext cx="17400465" cy="7707587"/>
                    <a:chOff x="4108860" y="1959533"/>
                    <a:chExt cx="17400465" cy="7707587"/>
                  </a:xfrm>
                </p:grpSpPr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1819D72F-B59A-F0B5-2E00-B249CDE00D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08860" y="1959533"/>
                      <a:ext cx="8796785" cy="4557969"/>
                      <a:chOff x="2256581" y="4146689"/>
                      <a:chExt cx="8796785" cy="4557969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A49239F6-317B-7072-5D96-E347A8AA18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9003" y="4980167"/>
                        <a:ext cx="1245911" cy="1113067"/>
                        <a:chOff x="8022214" y="585917"/>
                        <a:chExt cx="1245911" cy="1113067"/>
                      </a:xfrm>
                    </p:grpSpPr>
                    <p:pic>
                      <p:nvPicPr>
                        <p:cNvPr id="9" name="Graphic 8" descr="Covered plate">
                          <a:extLst>
                            <a:ext uri="{FF2B5EF4-FFF2-40B4-BE49-F238E27FC236}">
                              <a16:creationId xmlns:a16="http://schemas.microsoft.com/office/drawing/2014/main" id="{89160D23-BBD2-DCD6-9D4A-BD4EB2014D9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353725" y="784584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1" name="Graphic 10" descr="Barcode">
                          <a:extLst>
                            <a:ext uri="{FF2B5EF4-FFF2-40B4-BE49-F238E27FC236}">
                              <a16:creationId xmlns:a16="http://schemas.microsoft.com/office/drawing/2014/main" id="{6F8C88C7-E703-9702-6E0B-472E0FE0957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22214" y="585917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68E556A8-1A1D-043B-B265-B48DC7C8EA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56581" y="4146689"/>
                        <a:ext cx="8796785" cy="4557969"/>
                        <a:chOff x="3573937" y="1883936"/>
                        <a:chExt cx="8796785" cy="4557969"/>
                      </a:xfrm>
                    </p:grpSpPr>
                    <p:grpSp>
                      <p:nvGrpSpPr>
                        <p:cNvPr id="20" name="Group 19">
                          <a:extLst>
                            <a:ext uri="{FF2B5EF4-FFF2-40B4-BE49-F238E27FC236}">
                              <a16:creationId xmlns:a16="http://schemas.microsoft.com/office/drawing/2014/main" id="{F460F795-2C7E-7983-5293-A0A04803E29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600000">
                          <a:off x="8222019" y="2308776"/>
                          <a:ext cx="4148703" cy="4133129"/>
                          <a:chOff x="6074976" y="1241784"/>
                          <a:chExt cx="4785756" cy="4607626"/>
                        </a:xfrm>
                      </p:grpSpPr>
                      <p:sp>
                        <p:nvSpPr>
                          <p:cNvPr id="21" name="Rectangle 20">
                            <a:extLst>
                              <a:ext uri="{FF2B5EF4-FFF2-40B4-BE49-F238E27FC236}">
                                <a16:creationId xmlns:a16="http://schemas.microsoft.com/office/drawing/2014/main" id="{22D2DDC8-4730-7E21-837C-D1CE889489A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74976" y="1241784"/>
                            <a:ext cx="4785756" cy="4607626"/>
                          </a:xfrm>
                          <a:prstGeom prst="rect">
                            <a:avLst/>
                          </a:prstGeom>
                          <a:solidFill>
                            <a:schemeClr val="accent3">
                              <a:lumMod val="40000"/>
                              <a:lumOff val="60000"/>
                              <a:alpha val="60167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22" name="TextBox 21">
                            <a:extLst>
                              <a:ext uri="{FF2B5EF4-FFF2-40B4-BE49-F238E27FC236}">
                                <a16:creationId xmlns:a16="http://schemas.microsoft.com/office/drawing/2014/main" id="{9AE4A983-2FE5-3785-051D-4905B2EFF76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57502" y="1840928"/>
                            <a:ext cx="2076967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gains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2B32B018-83A6-B88E-08A8-A01E992D6DB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04635" y="3327973"/>
                            <a:ext cx="3188521" cy="195572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speed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safety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Brand recognition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Fashion design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en-US" altLang="zh-CN" dirty="0"/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  <p:grpSp>
                      <p:nvGrpSpPr>
                        <p:cNvPr id="37" name="Group 36">
                          <a:extLst>
                            <a:ext uri="{FF2B5EF4-FFF2-40B4-BE49-F238E27FC236}">
                              <a16:creationId xmlns:a16="http://schemas.microsoft.com/office/drawing/2014/main" id="{0AD831F5-C597-0191-741B-3188B08C903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73937" y="1883936"/>
                          <a:ext cx="4148703" cy="4133129"/>
                          <a:chOff x="6023803" y="1226497"/>
                          <a:chExt cx="4785756" cy="4607626"/>
                        </a:xfrm>
                      </p:grpSpPr>
                      <p:sp>
                        <p:nvSpPr>
                          <p:cNvPr id="38" name="Rectangle 37">
                            <a:extLst>
                              <a:ext uri="{FF2B5EF4-FFF2-40B4-BE49-F238E27FC236}">
                                <a16:creationId xmlns:a16="http://schemas.microsoft.com/office/drawing/2014/main" id="{C40FA48B-AA2E-848B-2397-7C0BB6D8A27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23803" y="1226497"/>
                            <a:ext cx="4785756" cy="4607626"/>
                          </a:xfrm>
                          <a:prstGeom prst="rect">
                            <a:avLst/>
                          </a:prstGeom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39" name="TextBox 38">
                            <a:extLst>
                              <a:ext uri="{FF2B5EF4-FFF2-40B4-BE49-F238E27FC236}">
                                <a16:creationId xmlns:a16="http://schemas.microsoft.com/office/drawing/2014/main" id="{2BDAA574-7AC5-A4D4-39CD-98F1A65C459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45857" y="1862130"/>
                            <a:ext cx="1929035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jobs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69CDE7EA-BEB2-AD75-F36F-39271F334A8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84174" y="3531998"/>
                            <a:ext cx="3528508" cy="16469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Drive to work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Unique personal transport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Be adequate for long distance driving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4C001DF2-8E4A-17B8-60C0-25F245D9F5AB}"/>
                        </a:ext>
                      </a:extLst>
                    </p:cNvPr>
                    <p:cNvGrpSpPr/>
                    <p:nvPr/>
                  </p:nvGrpSpPr>
                  <p:grpSpPr>
                    <a:xfrm rot="600000">
                      <a:off x="13168841" y="3621449"/>
                      <a:ext cx="4184276" cy="4133129"/>
                      <a:chOff x="12928947" y="3096900"/>
                      <a:chExt cx="4184276" cy="4133129"/>
                    </a:xfrm>
                  </p:grpSpPr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1496B4B7-CAA8-B056-C320-784625A680F0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12964520" y="3096900"/>
                        <a:ext cx="4148703" cy="4133129"/>
                      </a:xfrm>
                      <a:prstGeom prst="rect">
                        <a:avLst/>
                      </a:prstGeom>
                      <a:gradFill>
                        <a:gsLst>
                          <a:gs pos="100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">
                            <a:srgbClr val="0070C0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29CC91D6-5094-5385-02BC-E8CBAA849F6A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3627759" y="3523524"/>
                        <a:ext cx="18004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Customer pains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627871BF-9C8E-A034-6A78-14CDEBD95FD8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2928947" y="4995223"/>
                        <a:ext cx="3037374" cy="20313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Lack of charging stations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Needs to be recharged frequently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Fear of accidents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Price drop after purchasing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en-US" altLang="zh-CN" dirty="0"/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7" name="Graphic 54" descr="Sad face with no fill">
                        <a:extLst>
                          <a:ext uri="{FF2B5EF4-FFF2-40B4-BE49-F238E27FC236}">
                            <a16:creationId xmlns:a16="http://schemas.microsoft.com/office/drawing/2014/main" id="{3FBDE85E-AB51-2F2D-E088-7FAAA2C556B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67223">
                        <a:off x="14044875" y="4031676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B634978-5723-54C0-91EB-E1D4C0D8606A}"/>
                        </a:ext>
                      </a:extLst>
                    </p:cNvPr>
                    <p:cNvGrpSpPr/>
                    <p:nvPr/>
                  </p:nvGrpSpPr>
                  <p:grpSpPr>
                    <a:xfrm rot="1200000">
                      <a:off x="17360622" y="5533991"/>
                      <a:ext cx="4148703" cy="4133129"/>
                      <a:chOff x="8449837" y="2423303"/>
                      <a:chExt cx="4148703" cy="4133129"/>
                    </a:xfrm>
                  </p:grpSpPr>
                  <p:sp>
                    <p:nvSpPr>
                      <p:cNvPr id="46" name="Rectangle 45">
                        <a:extLst>
                          <a:ext uri="{FF2B5EF4-FFF2-40B4-BE49-F238E27FC236}">
                            <a16:creationId xmlns:a16="http://schemas.microsoft.com/office/drawing/2014/main" id="{035D6D58-13F3-A9B3-C495-A06816EC3CC5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8449837" y="2423303"/>
                        <a:ext cx="4148703" cy="413312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  <a:alpha val="36448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7118AA5C-34A5-E8F2-4709-3A79C6723B9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392213" y="2944529"/>
                        <a:ext cx="1820681" cy="3312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Products &amp; Services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1A4B6FCC-8FB7-E132-79A2-0EBF1666A32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020214" y="4300191"/>
                        <a:ext cx="2764083" cy="14773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Model 3, X, Y and 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8 year battery lifespan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High-satisfaction after sale services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51" name="Graphic 61" descr="Covered plate">
                        <a:extLst>
                          <a:ext uri="{FF2B5EF4-FFF2-40B4-BE49-F238E27FC236}">
                            <a16:creationId xmlns:a16="http://schemas.microsoft.com/office/drawing/2014/main" id="{8D94BDFF-CB1D-850D-C9A7-3D701861D22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905729" y="3502234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4" name="Graphic 63" descr="Barcode">
                        <a:extLst>
                          <a:ext uri="{FF2B5EF4-FFF2-40B4-BE49-F238E27FC236}">
                            <a16:creationId xmlns:a16="http://schemas.microsoft.com/office/drawing/2014/main" id="{40448D38-A9CE-EF06-082B-76A35D83A38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387535" y="3252080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2" name="Graphic 57" descr="Checklist">
                    <a:extLst>
                      <a:ext uri="{FF2B5EF4-FFF2-40B4-BE49-F238E27FC236}">
                        <a16:creationId xmlns:a16="http://schemas.microsoft.com/office/drawing/2014/main" id="{18C9BA70-76AF-7EAE-7088-CE6A54C6F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87999" y="3595296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Graphic 51" descr="Smiling face with no fill">
                  <a:extLst>
                    <a:ext uri="{FF2B5EF4-FFF2-40B4-BE49-F238E27FC236}">
                      <a16:creationId xmlns:a16="http://schemas.microsoft.com/office/drawing/2014/main" id="{CBD96662-0A5F-7186-538C-B90A9C0407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600000">
                  <a:off x="6994846" y="43332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35C893F-2B9B-EAE9-0759-70D8FE211516}"/>
                  </a:ext>
                </a:extLst>
              </p:cNvPr>
              <p:cNvGrpSpPr/>
              <p:nvPr/>
            </p:nvGrpSpPr>
            <p:grpSpPr>
              <a:xfrm>
                <a:off x="10783225" y="6016093"/>
                <a:ext cx="4148703" cy="4133129"/>
                <a:chOff x="10783225" y="6016093"/>
                <a:chExt cx="4148703" cy="4133129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8EA82D03-64E2-EEA5-F733-08B29E9A7E57}"/>
                    </a:ext>
                  </a:extLst>
                </p:cNvPr>
                <p:cNvGrpSpPr/>
                <p:nvPr/>
              </p:nvGrpSpPr>
              <p:grpSpPr>
                <a:xfrm rot="2400000">
                  <a:off x="10783225" y="6016093"/>
                  <a:ext cx="4148703" cy="4133129"/>
                  <a:chOff x="7072793" y="1241783"/>
                  <a:chExt cx="4785756" cy="4607625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3424449E-37D7-E80E-2E40-7B00AF797E2A}"/>
                      </a:ext>
                    </a:extLst>
                  </p:cNvPr>
                  <p:cNvSpPr/>
                  <p:nvPr/>
                </p:nvSpPr>
                <p:spPr>
                  <a:xfrm>
                    <a:off x="7072793" y="1241783"/>
                    <a:ext cx="4785756" cy="4607625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  <a:alpha val="36448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DEF0BCFC-0B1E-FDC3-9566-55BB603C6042}"/>
                      </a:ext>
                    </a:extLst>
                  </p:cNvPr>
                  <p:cNvSpPr txBox="1"/>
                  <p:nvPr/>
                </p:nvSpPr>
                <p:spPr>
                  <a:xfrm>
                    <a:off x="7690004" y="1816785"/>
                    <a:ext cx="1810689" cy="4117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Gain creators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0BC4689E-6937-2CA4-22E5-5A93F6EFED56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933" y="3315853"/>
                    <a:ext cx="3471391" cy="16469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High-tech touchscreen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 focus on </a:t>
                    </a:r>
                    <a:r>
                      <a:rPr kumimoji="1" lang="en-US" altLang="zh-CN" dirty="0" err="1"/>
                      <a:t>style&amp;design</a:t>
                    </a: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Autonomous mode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0-100km/h 4.4s – 6.2s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</p:grpSp>
            <p:pic>
              <p:nvPicPr>
                <p:cNvPr id="78" name="Graphic 45" descr="Upward trend">
                  <a:extLst>
                    <a:ext uri="{FF2B5EF4-FFF2-40B4-BE49-F238E27FC236}">
                      <a16:creationId xmlns:a16="http://schemas.microsoft.com/office/drawing/2014/main" id="{4609CB2F-97AF-4709-332D-4D78BCF3E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rot="2400000">
                  <a:off x="11943176" y="6351886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DB5BDDA-0811-CEA3-4BC7-F54305DE2667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</a:p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for Tesla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5A9FFD7-61EF-FDED-7DE2-FD7C7D11054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34154" y="1775366"/>
            <a:ext cx="7447446" cy="24765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0796911-978C-888C-789E-B81E7DAC4F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4701" y="293096"/>
            <a:ext cx="6085316" cy="60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7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E14B5-2583-1755-75A8-2B7900B99FDF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</a:p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for Tesla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A30464-FE24-AF59-ECF0-0EB2F5328279}"/>
              </a:ext>
            </a:extLst>
          </p:cNvPr>
          <p:cNvGrpSpPr/>
          <p:nvPr/>
        </p:nvGrpSpPr>
        <p:grpSpPr>
          <a:xfrm rot="-1800000">
            <a:off x="-8351692" y="-143874"/>
            <a:ext cx="24302231" cy="13535118"/>
            <a:chOff x="-6203661" y="-170895"/>
            <a:chExt cx="24302231" cy="135351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21BD5F-C6EF-EF04-0F84-2E6A2D3C4BB0}"/>
                </a:ext>
              </a:extLst>
            </p:cNvPr>
            <p:cNvGrpSpPr/>
            <p:nvPr/>
          </p:nvGrpSpPr>
          <p:grpSpPr>
            <a:xfrm rot="1800000">
              <a:off x="14041670" y="9137566"/>
              <a:ext cx="4056900" cy="4226657"/>
              <a:chOff x="5627715" y="5502607"/>
              <a:chExt cx="4056900" cy="422665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6C78ADE-1FAA-CC68-8901-165DE76EF533}"/>
                  </a:ext>
                </a:extLst>
              </p:cNvPr>
              <p:cNvSpPr/>
              <p:nvPr/>
            </p:nvSpPr>
            <p:spPr>
              <a:xfrm rot="1200000">
                <a:off x="5627715" y="5502607"/>
                <a:ext cx="4056900" cy="422665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644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1266B3F-387A-96BF-B541-A719F5623DF2}"/>
                  </a:ext>
                </a:extLst>
              </p:cNvPr>
              <p:cNvSpPr txBox="1"/>
              <p:nvPr/>
            </p:nvSpPr>
            <p:spPr>
              <a:xfrm rot="600000">
                <a:off x="6384831" y="5862254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BFC933E-6BCE-B5EA-E13D-4CFD06D00138}"/>
                  </a:ext>
                </a:extLst>
              </p:cNvPr>
              <p:cNvSpPr txBox="1"/>
              <p:nvPr/>
            </p:nvSpPr>
            <p:spPr>
              <a:xfrm rot="600000">
                <a:off x="5991328" y="7277690"/>
                <a:ext cx="270291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Tesla supercharge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High safety rating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262km-405km one single 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  <p:pic>
            <p:nvPicPr>
              <p:cNvPr id="87" name="Graphic 48" descr="Needle">
                <a:extLst>
                  <a:ext uri="{FF2B5EF4-FFF2-40B4-BE49-F238E27FC236}">
                    <a16:creationId xmlns:a16="http://schemas.microsoft.com/office/drawing/2014/main" id="{0DB97353-4E29-2CF5-DB26-034CF90B7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695014">
                <a:off x="6345895" y="625300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0BF384-6EDA-0746-CB2E-3D55578CCD78}"/>
                </a:ext>
              </a:extLst>
            </p:cNvPr>
            <p:cNvGrpSpPr/>
            <p:nvPr/>
          </p:nvGrpSpPr>
          <p:grpSpPr>
            <a:xfrm>
              <a:off x="-6203661" y="-170895"/>
              <a:ext cx="21135589" cy="10320117"/>
              <a:chOff x="-6203661" y="-170895"/>
              <a:chExt cx="21135589" cy="1032011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CBCBA5B-B459-19A8-402E-328817631EC8}"/>
                  </a:ext>
                </a:extLst>
              </p:cNvPr>
              <p:cNvGrpSpPr/>
              <p:nvPr/>
            </p:nvGrpSpPr>
            <p:grpSpPr>
              <a:xfrm>
                <a:off x="-6203661" y="-170895"/>
                <a:ext cx="17400465" cy="7707587"/>
                <a:chOff x="1667918" y="3180672"/>
                <a:chExt cx="17400465" cy="7707587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958CF5F0-DB81-7E77-207F-D0446FBEE92B}"/>
                    </a:ext>
                  </a:extLst>
                </p:cNvPr>
                <p:cNvGrpSpPr/>
                <p:nvPr/>
              </p:nvGrpSpPr>
              <p:grpSpPr>
                <a:xfrm>
                  <a:off x="1667918" y="3180672"/>
                  <a:ext cx="17400465" cy="7707587"/>
                  <a:chOff x="9677385" y="2604939"/>
                  <a:chExt cx="17400465" cy="770758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7187DF7D-0418-64EF-36FE-B2584537F0B2}"/>
                      </a:ext>
                    </a:extLst>
                  </p:cNvPr>
                  <p:cNvGrpSpPr/>
                  <p:nvPr/>
                </p:nvGrpSpPr>
                <p:grpSpPr>
                  <a:xfrm>
                    <a:off x="9677385" y="2604939"/>
                    <a:ext cx="17400465" cy="7707587"/>
                    <a:chOff x="4108860" y="1959533"/>
                    <a:chExt cx="17400465" cy="7707587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5CF8EA8D-E837-01E4-7BCD-F99DE9A920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08860" y="1959533"/>
                      <a:ext cx="8796785" cy="4557969"/>
                      <a:chOff x="2256581" y="4146689"/>
                      <a:chExt cx="8796785" cy="4557969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B1A1544D-F478-BE90-43EA-A8A732EB51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9003" y="4980167"/>
                        <a:ext cx="1245911" cy="1113067"/>
                        <a:chOff x="8022214" y="585917"/>
                        <a:chExt cx="1245911" cy="1113067"/>
                      </a:xfrm>
                    </p:grpSpPr>
                    <p:pic>
                      <p:nvPicPr>
                        <p:cNvPr id="82" name="Graphic 81" descr="Covered plate">
                          <a:extLst>
                            <a:ext uri="{FF2B5EF4-FFF2-40B4-BE49-F238E27FC236}">
                              <a16:creationId xmlns:a16="http://schemas.microsoft.com/office/drawing/2014/main" id="{499AA8D3-5B0E-9585-930B-8F70FD0B387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353725" y="784584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3" name="Graphic 82" descr="Barcode">
                          <a:extLst>
                            <a:ext uri="{FF2B5EF4-FFF2-40B4-BE49-F238E27FC236}">
                              <a16:creationId xmlns:a16="http://schemas.microsoft.com/office/drawing/2014/main" id="{96CCCF56-4A51-786E-917B-44189F0920D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22214" y="585917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DB033B25-DF5A-19B3-B0F0-EF63AA704D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56581" y="4146689"/>
                        <a:ext cx="8796785" cy="4557969"/>
                        <a:chOff x="3573937" y="1883936"/>
                        <a:chExt cx="8796785" cy="4557969"/>
                      </a:xfrm>
                    </p:grpSpPr>
                    <p:grpSp>
                      <p:nvGrpSpPr>
                        <p:cNvPr id="60" name="Group 59">
                          <a:extLst>
                            <a:ext uri="{FF2B5EF4-FFF2-40B4-BE49-F238E27FC236}">
                              <a16:creationId xmlns:a16="http://schemas.microsoft.com/office/drawing/2014/main" id="{70015BB1-D5F3-5685-72E1-F7941C99B74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600000">
                          <a:off x="8222019" y="2308776"/>
                          <a:ext cx="4148703" cy="4133129"/>
                          <a:chOff x="6074976" y="1241784"/>
                          <a:chExt cx="4785756" cy="4607626"/>
                        </a:xfrm>
                      </p:grpSpPr>
                      <p:sp>
                        <p:nvSpPr>
                          <p:cNvPr id="66" name="Rectangle 65">
                            <a:extLst>
                              <a:ext uri="{FF2B5EF4-FFF2-40B4-BE49-F238E27FC236}">
                                <a16:creationId xmlns:a16="http://schemas.microsoft.com/office/drawing/2014/main" id="{C0A7E75B-203E-5DAF-0D92-E726E47F0F2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74976" y="1241784"/>
                            <a:ext cx="4785756" cy="4607626"/>
                          </a:xfrm>
                          <a:prstGeom prst="rect">
                            <a:avLst/>
                          </a:prstGeom>
                          <a:solidFill>
                            <a:schemeClr val="accent3">
                              <a:lumMod val="40000"/>
                              <a:lumOff val="60000"/>
                              <a:alpha val="60167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67" name="TextBox 66">
                            <a:extLst>
                              <a:ext uri="{FF2B5EF4-FFF2-40B4-BE49-F238E27FC236}">
                                <a16:creationId xmlns:a16="http://schemas.microsoft.com/office/drawing/2014/main" id="{84B1768E-C1E4-AB11-A8DD-06A3D41DCAD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57502" y="1840928"/>
                            <a:ext cx="2076967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gains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73" name="TextBox 72">
                            <a:extLst>
                              <a:ext uri="{FF2B5EF4-FFF2-40B4-BE49-F238E27FC236}">
                                <a16:creationId xmlns:a16="http://schemas.microsoft.com/office/drawing/2014/main" id="{0E36767A-E11A-4C00-3102-DDC6612A0EB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04635" y="3327973"/>
                            <a:ext cx="3188521" cy="195572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speed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safety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Brand recognition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Fashion design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en-US" altLang="zh-CN" dirty="0"/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  <p:grpSp>
                      <p:nvGrpSpPr>
                        <p:cNvPr id="62" name="Group 61">
                          <a:extLst>
                            <a:ext uri="{FF2B5EF4-FFF2-40B4-BE49-F238E27FC236}">
                              <a16:creationId xmlns:a16="http://schemas.microsoft.com/office/drawing/2014/main" id="{74425999-2B96-5F77-0991-3DBF85EFB0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73937" y="1883936"/>
                          <a:ext cx="4148703" cy="4133129"/>
                          <a:chOff x="6023803" y="1226497"/>
                          <a:chExt cx="4785756" cy="4607626"/>
                        </a:xfrm>
                      </p:grpSpPr>
                      <p:sp>
                        <p:nvSpPr>
                          <p:cNvPr id="63" name="Rectangle 62">
                            <a:extLst>
                              <a:ext uri="{FF2B5EF4-FFF2-40B4-BE49-F238E27FC236}">
                                <a16:creationId xmlns:a16="http://schemas.microsoft.com/office/drawing/2014/main" id="{5A969F56-0CFB-13EA-32A8-9E8D8F9123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23803" y="1226497"/>
                            <a:ext cx="4785756" cy="4607626"/>
                          </a:xfrm>
                          <a:prstGeom prst="rect">
                            <a:avLst/>
                          </a:prstGeom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6793996B-60BC-8E41-A8D5-781400D3CCC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45857" y="1862130"/>
                            <a:ext cx="1929035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jobs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D6BB2E6F-2AEB-BDA6-A7F5-0659B44646C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84174" y="3531998"/>
                            <a:ext cx="3528508" cy="16469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Drive to work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Unique personal transport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Be adequate for long distance driving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BF3D6AE5-C7D4-E3B5-AE9E-33FB3F817457}"/>
                        </a:ext>
                      </a:extLst>
                    </p:cNvPr>
                    <p:cNvGrpSpPr/>
                    <p:nvPr/>
                  </p:nvGrpSpPr>
                  <p:grpSpPr>
                    <a:xfrm rot="600000">
                      <a:off x="13168841" y="3621449"/>
                      <a:ext cx="4184276" cy="4133129"/>
                      <a:chOff x="12928947" y="3096900"/>
                      <a:chExt cx="4184276" cy="4133129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C331DA54-A58B-CA4F-18CE-72CE6FF5C45C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12964520" y="3096900"/>
                        <a:ext cx="4148703" cy="413312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A1822FDD-D5E5-700C-702A-6ECA2C4A937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3627759" y="3523524"/>
                        <a:ext cx="18004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Customer pains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B94ADA72-FF6F-959D-1B7B-13531A6F3DD6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2928947" y="4995223"/>
                        <a:ext cx="3037374" cy="20313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Lack of charging stations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Needs to be recharged frequently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Fear of accidents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Price drop after purchasing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en-US" altLang="zh-CN" dirty="0"/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55" name="Graphic 54" descr="Sad face with no fill">
                        <a:extLst>
                          <a:ext uri="{FF2B5EF4-FFF2-40B4-BE49-F238E27FC236}">
                            <a16:creationId xmlns:a16="http://schemas.microsoft.com/office/drawing/2014/main" id="{BACB4440-8415-ACB0-0B5F-F84EEE42D4E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67223">
                        <a:off x="14044875" y="4031676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5558BCE2-FA66-4645-32C5-EDC1B6354421}"/>
                        </a:ext>
                      </a:extLst>
                    </p:cNvPr>
                    <p:cNvGrpSpPr/>
                    <p:nvPr/>
                  </p:nvGrpSpPr>
                  <p:grpSpPr>
                    <a:xfrm rot="1200000">
                      <a:off x="17360622" y="5533991"/>
                      <a:ext cx="4148703" cy="4133129"/>
                      <a:chOff x="8449837" y="2423303"/>
                      <a:chExt cx="4148703" cy="4133129"/>
                    </a:xfrm>
                  </p:grpSpPr>
                  <p:sp>
                    <p:nvSpPr>
                      <p:cNvPr id="36" name="Rectangle 35">
                        <a:extLst>
                          <a:ext uri="{FF2B5EF4-FFF2-40B4-BE49-F238E27FC236}">
                            <a16:creationId xmlns:a16="http://schemas.microsoft.com/office/drawing/2014/main" id="{15B3737C-28EF-F19B-652A-2CDBAC054FEE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8449837" y="2423303"/>
                        <a:ext cx="4148703" cy="4133129"/>
                      </a:xfrm>
                      <a:prstGeom prst="rect">
                        <a:avLst/>
                      </a:prstGeom>
                      <a:gradFill>
                        <a:gsLst>
                          <a:gs pos="100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">
                            <a:srgbClr val="0070C0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6F56C28A-50D4-7DBD-EF36-D73BF394B20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392213" y="2944529"/>
                        <a:ext cx="1820681" cy="3312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Products &amp; Services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EE7E5B2B-5234-AA1A-A95E-843F8B9EED06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020214" y="4300191"/>
                        <a:ext cx="2764083" cy="14773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Model 3, X, Y and 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8 year battery lifespan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High-satisfaction after sale services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45" name="Graphic 61" descr="Covered plate">
                        <a:extLst>
                          <a:ext uri="{FF2B5EF4-FFF2-40B4-BE49-F238E27FC236}">
                            <a16:creationId xmlns:a16="http://schemas.microsoft.com/office/drawing/2014/main" id="{71112C57-49F8-432F-56DE-6C65DC707D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905729" y="3502234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9" name="Graphic 63" descr="Barcode">
                        <a:extLst>
                          <a:ext uri="{FF2B5EF4-FFF2-40B4-BE49-F238E27FC236}">
                            <a16:creationId xmlns:a16="http://schemas.microsoft.com/office/drawing/2014/main" id="{FC35B5D1-16FC-895C-43B1-601B40A3A47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387535" y="3252080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1" name="Graphic 57" descr="Checklist">
                    <a:extLst>
                      <a:ext uri="{FF2B5EF4-FFF2-40B4-BE49-F238E27FC236}">
                        <a16:creationId xmlns:a16="http://schemas.microsoft.com/office/drawing/2014/main" id="{50143845-A273-5F72-12B4-55D7941FD3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87999" y="3595296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" name="Graphic 51" descr="Smiling face with no fill">
                  <a:extLst>
                    <a:ext uri="{FF2B5EF4-FFF2-40B4-BE49-F238E27FC236}">
                      <a16:creationId xmlns:a16="http://schemas.microsoft.com/office/drawing/2014/main" id="{C4838014-DCD8-7075-2D63-B15DBDE82E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600000">
                  <a:off x="6994846" y="43332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B9837A7-BE54-8F18-E58D-7392E601D40F}"/>
                  </a:ext>
                </a:extLst>
              </p:cNvPr>
              <p:cNvGrpSpPr/>
              <p:nvPr/>
            </p:nvGrpSpPr>
            <p:grpSpPr>
              <a:xfrm>
                <a:off x="10783225" y="6016093"/>
                <a:ext cx="4148703" cy="4133129"/>
                <a:chOff x="10783225" y="6016093"/>
                <a:chExt cx="4148703" cy="4133129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B9258FA6-0C02-0739-DE43-F8F9755F0971}"/>
                    </a:ext>
                  </a:extLst>
                </p:cNvPr>
                <p:cNvGrpSpPr/>
                <p:nvPr/>
              </p:nvGrpSpPr>
              <p:grpSpPr>
                <a:xfrm rot="2400000">
                  <a:off x="10783225" y="6016093"/>
                  <a:ext cx="4148703" cy="4133129"/>
                  <a:chOff x="7072793" y="1241783"/>
                  <a:chExt cx="4785756" cy="4607625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79CBEE74-FCAB-06C5-008C-16366772240A}"/>
                      </a:ext>
                    </a:extLst>
                  </p:cNvPr>
                  <p:cNvSpPr/>
                  <p:nvPr/>
                </p:nvSpPr>
                <p:spPr>
                  <a:xfrm>
                    <a:off x="7072793" y="1241783"/>
                    <a:ext cx="4785756" cy="4607625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  <a:alpha val="36448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260E833-633A-AF50-BC99-E7CCA35CA6A2}"/>
                      </a:ext>
                    </a:extLst>
                  </p:cNvPr>
                  <p:cNvSpPr txBox="1"/>
                  <p:nvPr/>
                </p:nvSpPr>
                <p:spPr>
                  <a:xfrm>
                    <a:off x="7690004" y="1816785"/>
                    <a:ext cx="1810689" cy="4117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Gain creators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82795DD-43C4-EB58-27EB-4B32C76D78E9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933" y="3315853"/>
                    <a:ext cx="3471391" cy="16469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High-tech touchscreen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 focus on </a:t>
                    </a:r>
                    <a:r>
                      <a:rPr kumimoji="1" lang="en-US" altLang="zh-CN" dirty="0" err="1"/>
                      <a:t>style&amp;design</a:t>
                    </a: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Autonomous mode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0-100km/h 4.4s – 6.2s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</p:grpSp>
            <p:pic>
              <p:nvPicPr>
                <p:cNvPr id="24" name="Graphic 45" descr="Upward trend">
                  <a:extLst>
                    <a:ext uri="{FF2B5EF4-FFF2-40B4-BE49-F238E27FC236}">
                      <a16:creationId xmlns:a16="http://schemas.microsoft.com/office/drawing/2014/main" id="{CBDB1178-0AD2-E81D-C8D1-8D4B9AA16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rot="2400000">
                  <a:off x="11943176" y="6351886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26226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90CB66A-6BFA-E2AA-D298-A6D02BF4584B}"/>
              </a:ext>
            </a:extLst>
          </p:cNvPr>
          <p:cNvGrpSpPr/>
          <p:nvPr/>
        </p:nvGrpSpPr>
        <p:grpSpPr>
          <a:xfrm rot="-2400000">
            <a:off x="-12166047" y="600707"/>
            <a:ext cx="24302231" cy="13535118"/>
            <a:chOff x="-6203661" y="-170895"/>
            <a:chExt cx="24302231" cy="135351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4BFB33-EF0E-1832-780B-9D7A356E84D8}"/>
                </a:ext>
              </a:extLst>
            </p:cNvPr>
            <p:cNvGrpSpPr/>
            <p:nvPr/>
          </p:nvGrpSpPr>
          <p:grpSpPr>
            <a:xfrm rot="1800000">
              <a:off x="14041670" y="9137566"/>
              <a:ext cx="4056900" cy="4226657"/>
              <a:chOff x="5627715" y="5502607"/>
              <a:chExt cx="4056900" cy="42266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C992900-DBF0-2BD6-A1B6-C4031A3A667E}"/>
                  </a:ext>
                </a:extLst>
              </p:cNvPr>
              <p:cNvSpPr/>
              <p:nvPr/>
            </p:nvSpPr>
            <p:spPr>
              <a:xfrm rot="1200000">
                <a:off x="5627715" y="5502607"/>
                <a:ext cx="4056900" cy="422665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644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2AF637A-1256-2179-93F1-C6C464C22CE4}"/>
                  </a:ext>
                </a:extLst>
              </p:cNvPr>
              <p:cNvSpPr txBox="1"/>
              <p:nvPr/>
            </p:nvSpPr>
            <p:spPr>
              <a:xfrm rot="600000">
                <a:off x="6384831" y="5862254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6B3BFA0-AC56-B935-4AF1-5F88AD840A5E}"/>
                  </a:ext>
                </a:extLst>
              </p:cNvPr>
              <p:cNvSpPr txBox="1"/>
              <p:nvPr/>
            </p:nvSpPr>
            <p:spPr>
              <a:xfrm rot="600000">
                <a:off x="5991328" y="7277690"/>
                <a:ext cx="270291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Tesla supercharge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High safety rating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262km-405km one single 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  <p:pic>
            <p:nvPicPr>
              <p:cNvPr id="88" name="Graphic 48" descr="Needle">
                <a:extLst>
                  <a:ext uri="{FF2B5EF4-FFF2-40B4-BE49-F238E27FC236}">
                    <a16:creationId xmlns:a16="http://schemas.microsoft.com/office/drawing/2014/main" id="{2657EB54-7FC4-2450-725F-3289C8C13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695014">
                <a:off x="6345895" y="625300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8B95DF-7B83-A991-857B-2364D1DB021C}"/>
                </a:ext>
              </a:extLst>
            </p:cNvPr>
            <p:cNvGrpSpPr/>
            <p:nvPr/>
          </p:nvGrpSpPr>
          <p:grpSpPr>
            <a:xfrm>
              <a:off x="-6203661" y="-170895"/>
              <a:ext cx="21135589" cy="10320117"/>
              <a:chOff x="-6203661" y="-170895"/>
              <a:chExt cx="21135589" cy="1032011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2A4A355-25D4-9E64-4E87-AD4D94C46915}"/>
                  </a:ext>
                </a:extLst>
              </p:cNvPr>
              <p:cNvGrpSpPr/>
              <p:nvPr/>
            </p:nvGrpSpPr>
            <p:grpSpPr>
              <a:xfrm>
                <a:off x="-6203661" y="-170895"/>
                <a:ext cx="17400465" cy="7707587"/>
                <a:chOff x="1667918" y="3180672"/>
                <a:chExt cx="17400465" cy="7707587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B007BE86-EF2D-8D89-9355-20623B67F91E}"/>
                    </a:ext>
                  </a:extLst>
                </p:cNvPr>
                <p:cNvGrpSpPr/>
                <p:nvPr/>
              </p:nvGrpSpPr>
              <p:grpSpPr>
                <a:xfrm>
                  <a:off x="1667918" y="3180672"/>
                  <a:ext cx="17400465" cy="7707587"/>
                  <a:chOff x="9677385" y="2604939"/>
                  <a:chExt cx="17400465" cy="7707587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C423BE4A-0734-34B1-6B44-BA535A422244}"/>
                      </a:ext>
                    </a:extLst>
                  </p:cNvPr>
                  <p:cNvGrpSpPr/>
                  <p:nvPr/>
                </p:nvGrpSpPr>
                <p:grpSpPr>
                  <a:xfrm>
                    <a:off x="9677385" y="2604939"/>
                    <a:ext cx="17400465" cy="7707587"/>
                    <a:chOff x="4108860" y="1959533"/>
                    <a:chExt cx="17400465" cy="7707587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6C01D100-E650-45A3-1C47-451B326FBC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08860" y="1959533"/>
                      <a:ext cx="8796785" cy="4557969"/>
                      <a:chOff x="2256581" y="4146689"/>
                      <a:chExt cx="8796785" cy="4557969"/>
                    </a:xfrm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83841FB-A0CA-B164-E78B-735EC2BC78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9003" y="4980167"/>
                        <a:ext cx="1245911" cy="1113067"/>
                        <a:chOff x="8022214" y="585917"/>
                        <a:chExt cx="1245911" cy="1113067"/>
                      </a:xfrm>
                    </p:grpSpPr>
                    <p:pic>
                      <p:nvPicPr>
                        <p:cNvPr id="83" name="Graphic 82" descr="Covered plate">
                          <a:extLst>
                            <a:ext uri="{FF2B5EF4-FFF2-40B4-BE49-F238E27FC236}">
                              <a16:creationId xmlns:a16="http://schemas.microsoft.com/office/drawing/2014/main" id="{CDFC102F-1F45-1DD8-70C0-D62B2E5D02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353725" y="784584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4" name="Graphic 83" descr="Barcode">
                          <a:extLst>
                            <a:ext uri="{FF2B5EF4-FFF2-40B4-BE49-F238E27FC236}">
                              <a16:creationId xmlns:a16="http://schemas.microsoft.com/office/drawing/2014/main" id="{D56BADD8-8519-55D8-D96B-26D3176E179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22214" y="585917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60" name="Group 59">
                        <a:extLst>
                          <a:ext uri="{FF2B5EF4-FFF2-40B4-BE49-F238E27FC236}">
                            <a16:creationId xmlns:a16="http://schemas.microsoft.com/office/drawing/2014/main" id="{9A9A768D-C415-DE28-662C-9B346BA03C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56581" y="4146689"/>
                        <a:ext cx="8796785" cy="4557969"/>
                        <a:chOff x="3573937" y="1883936"/>
                        <a:chExt cx="8796785" cy="4557969"/>
                      </a:xfrm>
                    </p:grpSpPr>
                    <p:grpSp>
                      <p:nvGrpSpPr>
                        <p:cNvPr id="62" name="Group 61">
                          <a:extLst>
                            <a:ext uri="{FF2B5EF4-FFF2-40B4-BE49-F238E27FC236}">
                              <a16:creationId xmlns:a16="http://schemas.microsoft.com/office/drawing/2014/main" id="{146760B4-EBCF-14E6-D0D4-6072D27CC6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600000">
                          <a:off x="8222019" y="2308776"/>
                          <a:ext cx="4148703" cy="4133129"/>
                          <a:chOff x="6074976" y="1241784"/>
                          <a:chExt cx="4785756" cy="4607626"/>
                        </a:xfrm>
                      </p:grpSpPr>
                      <p:sp>
                        <p:nvSpPr>
                          <p:cNvPr id="67" name="Rectangle 66">
                            <a:extLst>
                              <a:ext uri="{FF2B5EF4-FFF2-40B4-BE49-F238E27FC236}">
                                <a16:creationId xmlns:a16="http://schemas.microsoft.com/office/drawing/2014/main" id="{F87BF5FA-7A52-8A2A-5654-463DA35E620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74976" y="1241784"/>
                            <a:ext cx="4785756" cy="4607626"/>
                          </a:xfrm>
                          <a:prstGeom prst="rect">
                            <a:avLst/>
                          </a:prstGeom>
                          <a:solidFill>
                            <a:schemeClr val="accent3">
                              <a:lumMod val="40000"/>
                              <a:lumOff val="60000"/>
                              <a:alpha val="60167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73" name="TextBox 72">
                            <a:extLst>
                              <a:ext uri="{FF2B5EF4-FFF2-40B4-BE49-F238E27FC236}">
                                <a16:creationId xmlns:a16="http://schemas.microsoft.com/office/drawing/2014/main" id="{55A47EDB-A93C-096B-DEFE-265928E15F2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57502" y="1840928"/>
                            <a:ext cx="2076967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gains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82" name="TextBox 81">
                            <a:extLst>
                              <a:ext uri="{FF2B5EF4-FFF2-40B4-BE49-F238E27FC236}">
                                <a16:creationId xmlns:a16="http://schemas.microsoft.com/office/drawing/2014/main" id="{93B63041-94B8-939D-A4D2-4A54724DDF4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04635" y="3327973"/>
                            <a:ext cx="3188521" cy="195572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speed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safety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Brand recognition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Fashion design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en-US" altLang="zh-CN" dirty="0"/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  <p:grpSp>
                      <p:nvGrpSpPr>
                        <p:cNvPr id="63" name="Group 62">
                          <a:extLst>
                            <a:ext uri="{FF2B5EF4-FFF2-40B4-BE49-F238E27FC236}">
                              <a16:creationId xmlns:a16="http://schemas.microsoft.com/office/drawing/2014/main" id="{018E6286-FA33-1A22-1218-8951579B3D7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73937" y="1883936"/>
                          <a:ext cx="4148703" cy="4133129"/>
                          <a:chOff x="6023803" y="1226497"/>
                          <a:chExt cx="4785756" cy="4607626"/>
                        </a:xfrm>
                      </p:grpSpPr>
                      <p:sp>
                        <p:nvSpPr>
                          <p:cNvPr id="64" name="Rectangle 63">
                            <a:extLst>
                              <a:ext uri="{FF2B5EF4-FFF2-40B4-BE49-F238E27FC236}">
                                <a16:creationId xmlns:a16="http://schemas.microsoft.com/office/drawing/2014/main" id="{3828CBED-E2F8-E11D-F914-F017D85C01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23803" y="1226497"/>
                            <a:ext cx="4785756" cy="4607626"/>
                          </a:xfrm>
                          <a:prstGeom prst="rect">
                            <a:avLst/>
                          </a:prstGeom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C0B2971E-05D8-0B20-8290-981DE4084A2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45857" y="1862130"/>
                            <a:ext cx="1929035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jobs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66" name="TextBox 65">
                            <a:extLst>
                              <a:ext uri="{FF2B5EF4-FFF2-40B4-BE49-F238E27FC236}">
                                <a16:creationId xmlns:a16="http://schemas.microsoft.com/office/drawing/2014/main" id="{8E88B2E9-253E-6687-E21F-DFE8BE6B650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84174" y="3531998"/>
                            <a:ext cx="3528508" cy="16469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Drive to work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Unique personal transport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Be adequate for long distance driving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DA4486F-992A-1DA6-27C9-C0655B48F0F8}"/>
                        </a:ext>
                      </a:extLst>
                    </p:cNvPr>
                    <p:cNvGrpSpPr/>
                    <p:nvPr/>
                  </p:nvGrpSpPr>
                  <p:grpSpPr>
                    <a:xfrm rot="600000">
                      <a:off x="13168841" y="3621449"/>
                      <a:ext cx="4184276" cy="4133129"/>
                      <a:chOff x="12928947" y="3096900"/>
                      <a:chExt cx="4184276" cy="4133129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8038FC59-E5ED-9158-AF48-1E01B9C386BC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12964520" y="3096900"/>
                        <a:ext cx="4148703" cy="413312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7EC91CD8-83E9-A0BC-9D9D-7D813940E9C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3627759" y="3523524"/>
                        <a:ext cx="18004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Customer pains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31E6F5DF-A61F-2485-9B49-9A4058841852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2928947" y="4995223"/>
                        <a:ext cx="3037374" cy="20313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Lack of charging stations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Needs to be recharged frequently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Fear of accidents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Price drop after purchasing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en-US" altLang="zh-CN" dirty="0"/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56" name="Graphic 55" descr="Sad face with no fill">
                        <a:extLst>
                          <a:ext uri="{FF2B5EF4-FFF2-40B4-BE49-F238E27FC236}">
                            <a16:creationId xmlns:a16="http://schemas.microsoft.com/office/drawing/2014/main" id="{21BD47CC-7BB8-C54D-BABF-E5C83B9872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67223">
                        <a:off x="14044875" y="4031676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EF3B0678-BFE7-FDB6-69AB-177468D73552}"/>
                        </a:ext>
                      </a:extLst>
                    </p:cNvPr>
                    <p:cNvGrpSpPr/>
                    <p:nvPr/>
                  </p:nvGrpSpPr>
                  <p:grpSpPr>
                    <a:xfrm rot="1200000">
                      <a:off x="17360622" y="5533991"/>
                      <a:ext cx="4148703" cy="4133129"/>
                      <a:chOff x="8449837" y="2423303"/>
                      <a:chExt cx="4148703" cy="4133129"/>
                    </a:xfrm>
                  </p:grpSpPr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4EACAE69-9F06-E729-2613-BD541CFEA2DC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8449837" y="2423303"/>
                        <a:ext cx="4148703" cy="413312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7C4D97A7-742D-DE4F-B7B8-34F6255D52B1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392213" y="2944529"/>
                        <a:ext cx="1820681" cy="3312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Products &amp; Services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F9191FE2-3416-58CE-C1B3-CDD7F2B452A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020214" y="4300191"/>
                        <a:ext cx="2764083" cy="14773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Model 3, X, Y and 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8 year battery lifespan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High-satisfaction after sale services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49" name="Graphic 61" descr="Covered plate">
                        <a:extLst>
                          <a:ext uri="{FF2B5EF4-FFF2-40B4-BE49-F238E27FC236}">
                            <a16:creationId xmlns:a16="http://schemas.microsoft.com/office/drawing/2014/main" id="{6214D57A-5911-9AA5-FB93-4BF0F752E3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905729" y="3502234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0" name="Graphic 63" descr="Barcode">
                        <a:extLst>
                          <a:ext uri="{FF2B5EF4-FFF2-40B4-BE49-F238E27FC236}">
                            <a16:creationId xmlns:a16="http://schemas.microsoft.com/office/drawing/2014/main" id="{645BAA16-3FA8-0040-DD00-81F08D269E2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387535" y="3252080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3" name="Graphic 57" descr="Checklist">
                    <a:extLst>
                      <a:ext uri="{FF2B5EF4-FFF2-40B4-BE49-F238E27FC236}">
                        <a16:creationId xmlns:a16="http://schemas.microsoft.com/office/drawing/2014/main" id="{349EB08B-984C-A6EA-2E90-ECCD11B13E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87999" y="3595296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" name="Graphic 51" descr="Smiling face with no fill">
                  <a:extLst>
                    <a:ext uri="{FF2B5EF4-FFF2-40B4-BE49-F238E27FC236}">
                      <a16:creationId xmlns:a16="http://schemas.microsoft.com/office/drawing/2014/main" id="{3D35A979-94AA-34A0-F434-ADE064EF8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600000">
                  <a:off x="6994846" y="43332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07FD2F7-517C-65EB-58C1-588DD2D550E4}"/>
                  </a:ext>
                </a:extLst>
              </p:cNvPr>
              <p:cNvGrpSpPr/>
              <p:nvPr/>
            </p:nvGrpSpPr>
            <p:grpSpPr>
              <a:xfrm>
                <a:off x="10783225" y="6016093"/>
                <a:ext cx="4148703" cy="4133129"/>
                <a:chOff x="10783225" y="6016093"/>
                <a:chExt cx="4148703" cy="4133129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5C3DD15-1074-4372-9EC3-F2472E675A35}"/>
                    </a:ext>
                  </a:extLst>
                </p:cNvPr>
                <p:cNvGrpSpPr/>
                <p:nvPr/>
              </p:nvGrpSpPr>
              <p:grpSpPr>
                <a:xfrm rot="2400000">
                  <a:off x="10783225" y="6016093"/>
                  <a:ext cx="4148703" cy="4133129"/>
                  <a:chOff x="7072793" y="1241783"/>
                  <a:chExt cx="4785756" cy="4607625"/>
                </a:xfrm>
              </p:grpSpPr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85FFFBCA-7EE2-1C98-EE4E-B02F28AAAE8E}"/>
                      </a:ext>
                    </a:extLst>
                  </p:cNvPr>
                  <p:cNvSpPr/>
                  <p:nvPr/>
                </p:nvSpPr>
                <p:spPr>
                  <a:xfrm>
                    <a:off x="7072793" y="1241783"/>
                    <a:ext cx="4785756" cy="4607625"/>
                  </a:xfrm>
                  <a:prstGeom prst="rect">
                    <a:avLst/>
                  </a:prstGeom>
                  <a:gradFill>
                    <a:gsLst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">
                        <a:srgbClr val="0070C0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613CA1A-D0C1-EED7-4CE6-5ECDAE0AC17B}"/>
                      </a:ext>
                    </a:extLst>
                  </p:cNvPr>
                  <p:cNvSpPr txBox="1"/>
                  <p:nvPr/>
                </p:nvSpPr>
                <p:spPr>
                  <a:xfrm>
                    <a:off x="7690004" y="1816785"/>
                    <a:ext cx="1810689" cy="4117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Gain creators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F944B46-51D4-EFC7-B0DD-272610CAF245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933" y="3315853"/>
                    <a:ext cx="3471391" cy="16469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High-tech touchscreen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 focus on </a:t>
                    </a:r>
                    <a:r>
                      <a:rPr kumimoji="1" lang="en-US" altLang="zh-CN" dirty="0" err="1"/>
                      <a:t>style&amp;design</a:t>
                    </a: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Autonomous mode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0-100km/h 4.4s – 6.2s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</p:grpSp>
            <p:pic>
              <p:nvPicPr>
                <p:cNvPr id="25" name="Graphic 45" descr="Upward trend">
                  <a:extLst>
                    <a:ext uri="{FF2B5EF4-FFF2-40B4-BE49-F238E27FC236}">
                      <a16:creationId xmlns:a16="http://schemas.microsoft.com/office/drawing/2014/main" id="{901EC413-68C8-260B-883E-8CFA6BF6DB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rot="2400000">
                  <a:off x="11943176" y="6351886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2B7A6-2C35-6944-FA62-10F745590579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</a:p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for Tesla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E98CFC-CB8C-8929-D0F7-9A9EA1D36C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48228" y="510365"/>
            <a:ext cx="8082674" cy="54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A849D-365D-7D47-0D09-7AC9BD299CA5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</a:p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for Tesla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2801F0-C027-FE74-58D1-446A728BB9B6}"/>
              </a:ext>
            </a:extLst>
          </p:cNvPr>
          <p:cNvGrpSpPr/>
          <p:nvPr/>
        </p:nvGrpSpPr>
        <p:grpSpPr>
          <a:xfrm rot="-3000000">
            <a:off x="-16031973" y="2076812"/>
            <a:ext cx="24302231" cy="13535118"/>
            <a:chOff x="-6203661" y="-170895"/>
            <a:chExt cx="24302231" cy="135351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659910C-F894-D8E8-A9A6-CD86735B2E25}"/>
                </a:ext>
              </a:extLst>
            </p:cNvPr>
            <p:cNvGrpSpPr/>
            <p:nvPr/>
          </p:nvGrpSpPr>
          <p:grpSpPr>
            <a:xfrm rot="1800000">
              <a:off x="14041670" y="9137566"/>
              <a:ext cx="4056900" cy="4226657"/>
              <a:chOff x="5627715" y="5502607"/>
              <a:chExt cx="4056900" cy="4226657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16ECDBD-B127-9074-1AC5-716B900E166A}"/>
                  </a:ext>
                </a:extLst>
              </p:cNvPr>
              <p:cNvSpPr/>
              <p:nvPr/>
            </p:nvSpPr>
            <p:spPr>
              <a:xfrm rot="1200000">
                <a:off x="5627715" y="5502607"/>
                <a:ext cx="4056900" cy="4226657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45000"/>
                      <a:lumOff val="55000"/>
                    </a:schemeClr>
                  </a:gs>
                  <a:gs pos="10000">
                    <a:srgbClr val="0070C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4F086BC-CB02-180F-8B0F-F05E22911FFB}"/>
                  </a:ext>
                </a:extLst>
              </p:cNvPr>
              <p:cNvSpPr txBox="1"/>
              <p:nvPr/>
            </p:nvSpPr>
            <p:spPr>
              <a:xfrm rot="1200000">
                <a:off x="6721999" y="5886859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0677C21-915A-83F2-4A10-31BDC3347945}"/>
                  </a:ext>
                </a:extLst>
              </p:cNvPr>
              <p:cNvSpPr txBox="1"/>
              <p:nvPr/>
            </p:nvSpPr>
            <p:spPr>
              <a:xfrm rot="1200000">
                <a:off x="5991328" y="7277690"/>
                <a:ext cx="270291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Tesla supercharge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High safety rating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262km-405km one single 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  <p:pic>
            <p:nvPicPr>
              <p:cNvPr id="87" name="Graphic 48" descr="Needle">
                <a:extLst>
                  <a:ext uri="{FF2B5EF4-FFF2-40B4-BE49-F238E27FC236}">
                    <a16:creationId xmlns:a16="http://schemas.microsoft.com/office/drawing/2014/main" id="{A09E4D68-5B67-8068-26F3-18A29E08F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157274">
                <a:off x="6345895" y="625300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12EC60-66F4-00A5-5302-015C925B36E6}"/>
                </a:ext>
              </a:extLst>
            </p:cNvPr>
            <p:cNvGrpSpPr/>
            <p:nvPr/>
          </p:nvGrpSpPr>
          <p:grpSpPr>
            <a:xfrm>
              <a:off x="-6203661" y="-170895"/>
              <a:ext cx="21135589" cy="10320117"/>
              <a:chOff x="-6203661" y="-170895"/>
              <a:chExt cx="21135589" cy="1032011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2FF1107-DD1A-AD97-8DE4-A3BF8FB5B952}"/>
                  </a:ext>
                </a:extLst>
              </p:cNvPr>
              <p:cNvGrpSpPr/>
              <p:nvPr/>
            </p:nvGrpSpPr>
            <p:grpSpPr>
              <a:xfrm>
                <a:off x="-6203661" y="-170895"/>
                <a:ext cx="17400465" cy="7707587"/>
                <a:chOff x="1667918" y="3180672"/>
                <a:chExt cx="17400465" cy="7707587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21F011-4156-ABAC-C3C1-23101D0EDBE8}"/>
                    </a:ext>
                  </a:extLst>
                </p:cNvPr>
                <p:cNvGrpSpPr/>
                <p:nvPr/>
              </p:nvGrpSpPr>
              <p:grpSpPr>
                <a:xfrm>
                  <a:off x="1667918" y="3180672"/>
                  <a:ext cx="17400465" cy="7707587"/>
                  <a:chOff x="9677385" y="2604939"/>
                  <a:chExt cx="17400465" cy="7707587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48088B0B-FBBC-6259-F852-0F934F93AE58}"/>
                      </a:ext>
                    </a:extLst>
                  </p:cNvPr>
                  <p:cNvGrpSpPr/>
                  <p:nvPr/>
                </p:nvGrpSpPr>
                <p:grpSpPr>
                  <a:xfrm>
                    <a:off x="9677385" y="2604939"/>
                    <a:ext cx="17400465" cy="7707587"/>
                    <a:chOff x="4108860" y="1959533"/>
                    <a:chExt cx="17400465" cy="7707587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DF6DF87E-AD69-200E-AD8E-CBFCEE2B78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08860" y="1959533"/>
                      <a:ext cx="8796785" cy="4557969"/>
                      <a:chOff x="2256581" y="4146689"/>
                      <a:chExt cx="8796785" cy="4557969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BF843A6D-8099-3125-098E-660FD2EF837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9003" y="4980167"/>
                        <a:ext cx="1245911" cy="1113067"/>
                        <a:chOff x="8022214" y="585917"/>
                        <a:chExt cx="1245911" cy="1113067"/>
                      </a:xfrm>
                    </p:grpSpPr>
                    <p:pic>
                      <p:nvPicPr>
                        <p:cNvPr id="82" name="Graphic 81" descr="Covered plate">
                          <a:extLst>
                            <a:ext uri="{FF2B5EF4-FFF2-40B4-BE49-F238E27FC236}">
                              <a16:creationId xmlns:a16="http://schemas.microsoft.com/office/drawing/2014/main" id="{FD05C3DE-B3C6-7AA9-30CB-A8BF5D2D34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353725" y="784584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3" name="Graphic 82" descr="Barcode">
                          <a:extLst>
                            <a:ext uri="{FF2B5EF4-FFF2-40B4-BE49-F238E27FC236}">
                              <a16:creationId xmlns:a16="http://schemas.microsoft.com/office/drawing/2014/main" id="{C3E1C9A8-C74D-0ECC-AFDC-34F978ACA8A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22214" y="585917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AD711352-6F83-A718-31E0-75FB4275BA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56581" y="4146689"/>
                        <a:ext cx="8796785" cy="4557969"/>
                        <a:chOff x="3573937" y="1883936"/>
                        <a:chExt cx="8796785" cy="4557969"/>
                      </a:xfrm>
                    </p:grpSpPr>
                    <p:grpSp>
                      <p:nvGrpSpPr>
                        <p:cNvPr id="60" name="Group 59">
                          <a:extLst>
                            <a:ext uri="{FF2B5EF4-FFF2-40B4-BE49-F238E27FC236}">
                              <a16:creationId xmlns:a16="http://schemas.microsoft.com/office/drawing/2014/main" id="{B2E07EEA-91EF-09FB-B341-E92177770EC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600000">
                          <a:off x="8222019" y="2308776"/>
                          <a:ext cx="4148703" cy="4133129"/>
                          <a:chOff x="6074976" y="1241784"/>
                          <a:chExt cx="4785756" cy="4607626"/>
                        </a:xfrm>
                      </p:grpSpPr>
                      <p:sp>
                        <p:nvSpPr>
                          <p:cNvPr id="66" name="Rectangle 65">
                            <a:extLst>
                              <a:ext uri="{FF2B5EF4-FFF2-40B4-BE49-F238E27FC236}">
                                <a16:creationId xmlns:a16="http://schemas.microsoft.com/office/drawing/2014/main" id="{F278068E-C4C9-D48A-9DA2-43CC454D21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74976" y="1241784"/>
                            <a:ext cx="4785756" cy="4607626"/>
                          </a:xfrm>
                          <a:prstGeom prst="rect">
                            <a:avLst/>
                          </a:prstGeom>
                          <a:solidFill>
                            <a:schemeClr val="accent3">
                              <a:lumMod val="40000"/>
                              <a:lumOff val="60000"/>
                              <a:alpha val="60167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67" name="TextBox 66">
                            <a:extLst>
                              <a:ext uri="{FF2B5EF4-FFF2-40B4-BE49-F238E27FC236}">
                                <a16:creationId xmlns:a16="http://schemas.microsoft.com/office/drawing/2014/main" id="{2D9B6709-CC99-CBC1-9C10-D712AD71918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57502" y="1840928"/>
                            <a:ext cx="2076967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gains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73" name="TextBox 72">
                            <a:extLst>
                              <a:ext uri="{FF2B5EF4-FFF2-40B4-BE49-F238E27FC236}">
                                <a16:creationId xmlns:a16="http://schemas.microsoft.com/office/drawing/2014/main" id="{24BDC23B-193A-DCFC-588D-0D6E760AFFB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04635" y="3327973"/>
                            <a:ext cx="3188521" cy="195572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speed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safety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Brand recognition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Fashion design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en-US" altLang="zh-CN" dirty="0"/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  <p:grpSp>
                      <p:nvGrpSpPr>
                        <p:cNvPr id="62" name="Group 61">
                          <a:extLst>
                            <a:ext uri="{FF2B5EF4-FFF2-40B4-BE49-F238E27FC236}">
                              <a16:creationId xmlns:a16="http://schemas.microsoft.com/office/drawing/2014/main" id="{0AA864B6-974F-195E-03C9-48691576BD9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73937" y="1883936"/>
                          <a:ext cx="4148703" cy="4133129"/>
                          <a:chOff x="6023803" y="1226497"/>
                          <a:chExt cx="4785756" cy="4607626"/>
                        </a:xfrm>
                      </p:grpSpPr>
                      <p:sp>
                        <p:nvSpPr>
                          <p:cNvPr id="63" name="Rectangle 62">
                            <a:extLst>
                              <a:ext uri="{FF2B5EF4-FFF2-40B4-BE49-F238E27FC236}">
                                <a16:creationId xmlns:a16="http://schemas.microsoft.com/office/drawing/2014/main" id="{0BF44C22-7ED9-C03F-7C29-C4924B6306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23803" y="1226497"/>
                            <a:ext cx="4785756" cy="4607626"/>
                          </a:xfrm>
                          <a:prstGeom prst="rect">
                            <a:avLst/>
                          </a:prstGeom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64" name="TextBox 63">
                            <a:extLst>
                              <a:ext uri="{FF2B5EF4-FFF2-40B4-BE49-F238E27FC236}">
                                <a16:creationId xmlns:a16="http://schemas.microsoft.com/office/drawing/2014/main" id="{DBBAD426-FEF5-DFCB-F3D0-BA8659DCB1A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45857" y="1862130"/>
                            <a:ext cx="1929035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jobs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D503CCB8-2C78-4BF6-846A-2D465C6EC5F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84174" y="3531998"/>
                            <a:ext cx="3528508" cy="16469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Drive to work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Unique personal transport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Be adequate for long distance driving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E4116937-E983-6A0E-131C-B8CBEA31C0ED}"/>
                        </a:ext>
                      </a:extLst>
                    </p:cNvPr>
                    <p:cNvGrpSpPr/>
                    <p:nvPr/>
                  </p:nvGrpSpPr>
                  <p:grpSpPr>
                    <a:xfrm rot="600000">
                      <a:off x="13168841" y="3621449"/>
                      <a:ext cx="4184276" cy="4133129"/>
                      <a:chOff x="12928947" y="3096900"/>
                      <a:chExt cx="4184276" cy="4133129"/>
                    </a:xfrm>
                  </p:grpSpPr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EE69B087-B9D9-A018-E181-2A36C1E3D644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12964520" y="3096900"/>
                        <a:ext cx="4148703" cy="413312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5211EC4A-F21E-49B5-D6EB-CA0676AABB97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3627759" y="3523524"/>
                        <a:ext cx="18004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Customer pains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89258999-BE74-9BB5-409B-276F2457E6C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2928947" y="4995223"/>
                        <a:ext cx="3037374" cy="20313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Lack of charging stations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Needs to be recharged frequently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Fear of accidents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Price drop after purchasing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en-US" altLang="zh-CN" dirty="0"/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55" name="Graphic 54" descr="Sad face with no fill">
                        <a:extLst>
                          <a:ext uri="{FF2B5EF4-FFF2-40B4-BE49-F238E27FC236}">
                            <a16:creationId xmlns:a16="http://schemas.microsoft.com/office/drawing/2014/main" id="{2E0F7EFF-1399-2759-17AD-404BC7C8C2D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67223">
                        <a:off x="14044875" y="4031676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7E89A423-4C4E-D553-C448-02B37BD43181}"/>
                        </a:ext>
                      </a:extLst>
                    </p:cNvPr>
                    <p:cNvGrpSpPr/>
                    <p:nvPr/>
                  </p:nvGrpSpPr>
                  <p:grpSpPr>
                    <a:xfrm rot="1200000">
                      <a:off x="17360622" y="5533991"/>
                      <a:ext cx="4148703" cy="4133129"/>
                      <a:chOff x="8449837" y="2423303"/>
                      <a:chExt cx="4148703" cy="4133129"/>
                    </a:xfrm>
                  </p:grpSpPr>
                  <p:sp>
                    <p:nvSpPr>
                      <p:cNvPr id="36" name="Rectangle 35">
                        <a:extLst>
                          <a:ext uri="{FF2B5EF4-FFF2-40B4-BE49-F238E27FC236}">
                            <a16:creationId xmlns:a16="http://schemas.microsoft.com/office/drawing/2014/main" id="{6B4F222D-BFD9-DA62-9F27-5EC127A50A9A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8449837" y="2423303"/>
                        <a:ext cx="4148703" cy="413312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BD9039B2-D76D-1054-5360-D0AED7951319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392213" y="2944529"/>
                        <a:ext cx="1820681" cy="3312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Products &amp; Services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204907C8-D722-40F4-E9D5-2126911D46FD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020214" y="4300191"/>
                        <a:ext cx="2764083" cy="14773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Model 3, X, Y and 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8 year battery lifespan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High-satisfaction after sale services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45" name="Graphic 61" descr="Covered plate">
                        <a:extLst>
                          <a:ext uri="{FF2B5EF4-FFF2-40B4-BE49-F238E27FC236}">
                            <a16:creationId xmlns:a16="http://schemas.microsoft.com/office/drawing/2014/main" id="{3659FAB9-00E4-C495-5464-BF29D10A2A3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905729" y="3502234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9" name="Graphic 63" descr="Barcode">
                        <a:extLst>
                          <a:ext uri="{FF2B5EF4-FFF2-40B4-BE49-F238E27FC236}">
                            <a16:creationId xmlns:a16="http://schemas.microsoft.com/office/drawing/2014/main" id="{D89FCF62-F182-C7BF-F168-04E33C9D7C6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387535" y="3252080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1" name="Graphic 57" descr="Checklist">
                    <a:extLst>
                      <a:ext uri="{FF2B5EF4-FFF2-40B4-BE49-F238E27FC236}">
                        <a16:creationId xmlns:a16="http://schemas.microsoft.com/office/drawing/2014/main" id="{C3854D72-7379-5D77-28F7-D63F45F6AC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87999" y="3595296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" name="Graphic 51" descr="Smiling face with no fill">
                  <a:extLst>
                    <a:ext uri="{FF2B5EF4-FFF2-40B4-BE49-F238E27FC236}">
                      <a16:creationId xmlns:a16="http://schemas.microsoft.com/office/drawing/2014/main" id="{3EEE7F53-B145-17CA-313A-E39C07817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600000">
                  <a:off x="6994846" y="43332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FAF33B1-88E5-A0E6-2099-9418EABC0B85}"/>
                  </a:ext>
                </a:extLst>
              </p:cNvPr>
              <p:cNvGrpSpPr/>
              <p:nvPr/>
            </p:nvGrpSpPr>
            <p:grpSpPr>
              <a:xfrm>
                <a:off x="10783225" y="6016093"/>
                <a:ext cx="4148703" cy="4133129"/>
                <a:chOff x="10783225" y="6016093"/>
                <a:chExt cx="4148703" cy="4133129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18758DA-02D2-27C1-DCE4-BC0CA6CA7D63}"/>
                    </a:ext>
                  </a:extLst>
                </p:cNvPr>
                <p:cNvGrpSpPr/>
                <p:nvPr/>
              </p:nvGrpSpPr>
              <p:grpSpPr>
                <a:xfrm rot="2400000">
                  <a:off x="10783225" y="6016093"/>
                  <a:ext cx="4148703" cy="4133129"/>
                  <a:chOff x="7072793" y="1241783"/>
                  <a:chExt cx="4785756" cy="4607625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710DCB78-DDDA-115C-FB68-22D8DED35740}"/>
                      </a:ext>
                    </a:extLst>
                  </p:cNvPr>
                  <p:cNvSpPr/>
                  <p:nvPr/>
                </p:nvSpPr>
                <p:spPr>
                  <a:xfrm>
                    <a:off x="7072793" y="1241783"/>
                    <a:ext cx="4785756" cy="4607625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A51785A-7828-CB09-BF89-DD7CF1BA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7690004" y="1816785"/>
                    <a:ext cx="1810689" cy="4117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Gain creators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9C834D9-E28C-379D-2287-DF482D360A9A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933" y="3315853"/>
                    <a:ext cx="3471391" cy="16469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High-tech touchscreen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 focus on </a:t>
                    </a:r>
                    <a:r>
                      <a:rPr kumimoji="1" lang="en-US" altLang="zh-CN" dirty="0" err="1"/>
                      <a:t>style&amp;design</a:t>
                    </a: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Autonomous mode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0-100km/h 4.4s – 6.2s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</p:grpSp>
            <p:pic>
              <p:nvPicPr>
                <p:cNvPr id="24" name="Graphic 45" descr="Upward trend">
                  <a:extLst>
                    <a:ext uri="{FF2B5EF4-FFF2-40B4-BE49-F238E27FC236}">
                      <a16:creationId xmlns:a16="http://schemas.microsoft.com/office/drawing/2014/main" id="{8166041D-CC1F-CB92-A61E-0FAB2DCA44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rot="2400000">
                  <a:off x="11943176" y="6351886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945935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 for Amazon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865310-CB84-42F9-BA55-88C59E989C2E}"/>
              </a:ext>
            </a:extLst>
          </p:cNvPr>
          <p:cNvGrpSpPr/>
          <p:nvPr/>
        </p:nvGrpSpPr>
        <p:grpSpPr>
          <a:xfrm>
            <a:off x="3732418" y="2382027"/>
            <a:ext cx="23870983" cy="14109132"/>
            <a:chOff x="-12586413" y="-3460580"/>
            <a:chExt cx="23870983" cy="1410913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2FAE237-4F39-EEB0-1A83-48C05926D525}"/>
                </a:ext>
              </a:extLst>
            </p:cNvPr>
            <p:cNvGrpSpPr/>
            <p:nvPr/>
          </p:nvGrpSpPr>
          <p:grpSpPr>
            <a:xfrm>
              <a:off x="-12586413" y="-3460580"/>
              <a:ext cx="21198893" cy="10459430"/>
              <a:chOff x="-5912658" y="19599"/>
              <a:chExt cx="21198893" cy="1045943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5344528-7992-466E-8F6C-960A89D16133}"/>
                  </a:ext>
                </a:extLst>
              </p:cNvPr>
              <p:cNvGrpSpPr/>
              <p:nvPr/>
            </p:nvGrpSpPr>
            <p:grpSpPr>
              <a:xfrm>
                <a:off x="-5912658" y="19599"/>
                <a:ext cx="17423000" cy="7431929"/>
                <a:chOff x="-3101218" y="399609"/>
                <a:chExt cx="17423000" cy="7431929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79A74C5F-B710-3901-F173-4C09D0802B80}"/>
                    </a:ext>
                  </a:extLst>
                </p:cNvPr>
                <p:cNvGrpSpPr/>
                <p:nvPr/>
              </p:nvGrpSpPr>
              <p:grpSpPr>
                <a:xfrm rot="600000">
                  <a:off x="-3101218" y="399609"/>
                  <a:ext cx="13387849" cy="4584192"/>
                  <a:chOff x="-392875" y="1999140"/>
                  <a:chExt cx="13387849" cy="4584192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401F05CA-1174-6420-0DFB-359F606244B2}"/>
                      </a:ext>
                    </a:extLst>
                  </p:cNvPr>
                  <p:cNvGrpSpPr/>
                  <p:nvPr/>
                </p:nvGrpSpPr>
                <p:grpSpPr>
                  <a:xfrm rot="-600000">
                    <a:off x="-392875" y="1999140"/>
                    <a:ext cx="8796785" cy="4557969"/>
                    <a:chOff x="4237484" y="1908733"/>
                    <a:chExt cx="8796785" cy="4557969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0F779E9E-8103-5AB3-DF9B-4CB79B9F77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7484" y="1908733"/>
                      <a:ext cx="8796785" cy="4557969"/>
                      <a:chOff x="4237484" y="1908733"/>
                      <a:chExt cx="8796785" cy="4557969"/>
                    </a:xfrm>
                  </p:grpSpPr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6CA369FA-3D71-5683-5A22-D2C795F767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37484" y="1908733"/>
                        <a:ext cx="8796785" cy="4557969"/>
                        <a:chOff x="2256581" y="4146689"/>
                        <a:chExt cx="8796785" cy="4557969"/>
                      </a:xfrm>
                    </p:grpSpPr>
                    <p:grpSp>
                      <p:nvGrpSpPr>
                        <p:cNvPr id="66" name="Group 65">
                          <a:extLst>
                            <a:ext uri="{FF2B5EF4-FFF2-40B4-BE49-F238E27FC236}">
                              <a16:creationId xmlns:a16="http://schemas.microsoft.com/office/drawing/2014/main" id="{F63DC20B-7D62-7472-8BB5-5830D846DA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09003" y="4980167"/>
                          <a:ext cx="1245911" cy="1113067"/>
                          <a:chOff x="8022214" y="585917"/>
                          <a:chExt cx="1245911" cy="1113067"/>
                        </a:xfrm>
                      </p:grpSpPr>
                      <p:pic>
                        <p:nvPicPr>
                          <p:cNvPr id="76" name="Graphic 75" descr="Covered plate">
                            <a:extLst>
                              <a:ext uri="{FF2B5EF4-FFF2-40B4-BE49-F238E27FC236}">
                                <a16:creationId xmlns:a16="http://schemas.microsoft.com/office/drawing/2014/main" id="{65BB0D6E-BCA9-6688-D4C8-D5B571587EC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96DAC541-7B7A-43D3-8B79-37D633B846F1}">
                                <asvg:svgBlip xmlns:asvg="http://schemas.microsoft.com/office/drawing/2016/SVG/main" r:embed="rId3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353725" y="784584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77" name="Graphic 76" descr="Barcode">
                            <a:extLst>
                              <a:ext uri="{FF2B5EF4-FFF2-40B4-BE49-F238E27FC236}">
                                <a16:creationId xmlns:a16="http://schemas.microsoft.com/office/drawing/2014/main" id="{E60E4050-10E7-8F26-0EC2-614CE105A2C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96DAC541-7B7A-43D3-8B79-37D633B846F1}">
                                <asvg:svgBlip xmlns:asvg="http://schemas.microsoft.com/office/drawing/2016/SVG/main" r:embed="rId5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022214" y="585917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67" name="Group 66">
                          <a:extLst>
                            <a:ext uri="{FF2B5EF4-FFF2-40B4-BE49-F238E27FC236}">
                              <a16:creationId xmlns:a16="http://schemas.microsoft.com/office/drawing/2014/main" id="{5B677475-C133-BA3A-8689-EF6376B98C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256581" y="4146689"/>
                          <a:ext cx="8796785" cy="4557969"/>
                          <a:chOff x="3573937" y="1883936"/>
                          <a:chExt cx="8796785" cy="4557969"/>
                        </a:xfrm>
                      </p:grpSpPr>
                      <p:grpSp>
                        <p:nvGrpSpPr>
                          <p:cNvPr id="68" name="Group 67">
                            <a:extLst>
                              <a:ext uri="{FF2B5EF4-FFF2-40B4-BE49-F238E27FC236}">
                                <a16:creationId xmlns:a16="http://schemas.microsoft.com/office/drawing/2014/main" id="{A807D464-66E5-4F7F-8316-0E27194D001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600000">
                            <a:off x="8222019" y="2308776"/>
                            <a:ext cx="4148703" cy="4133129"/>
                            <a:chOff x="6074976" y="1241784"/>
                            <a:chExt cx="4785756" cy="4607626"/>
                          </a:xfrm>
                        </p:grpSpPr>
                        <p:sp>
                          <p:nvSpPr>
                            <p:cNvPr id="73" name="Rectangle 72">
                              <a:extLst>
                                <a:ext uri="{FF2B5EF4-FFF2-40B4-BE49-F238E27FC236}">
                                  <a16:creationId xmlns:a16="http://schemas.microsoft.com/office/drawing/2014/main" id="{727313CC-376C-51F4-76BE-28718B80D98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74976" y="1241784"/>
                              <a:ext cx="4785756" cy="4607626"/>
                            </a:xfrm>
                            <a:prstGeom prst="rect">
                              <a:avLst/>
                            </a:prstGeom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74" name="TextBox 73">
                              <a:extLst>
                                <a:ext uri="{FF2B5EF4-FFF2-40B4-BE49-F238E27FC236}">
                                  <a16:creationId xmlns:a16="http://schemas.microsoft.com/office/drawing/2014/main" id="{896B8098-A81B-5437-FC40-BE457603D8E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57502" y="1840928"/>
                              <a:ext cx="2076967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gains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75" name="TextBox 74">
                              <a:extLst>
                                <a:ext uri="{FF2B5EF4-FFF2-40B4-BE49-F238E27FC236}">
                                  <a16:creationId xmlns:a16="http://schemas.microsoft.com/office/drawing/2014/main" id="{99E5A9EF-A942-7F0E-D50D-C2E43BD6E2F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04635" y="3327973"/>
                              <a:ext cx="3188521" cy="1955728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Doorstep delivery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Convenience of online shopping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Hassle free return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en-US" altLang="zh-CN" dirty="0"/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  <p:grpSp>
                        <p:nvGrpSpPr>
                          <p:cNvPr id="69" name="Group 68">
                            <a:extLst>
                              <a:ext uri="{FF2B5EF4-FFF2-40B4-BE49-F238E27FC236}">
                                <a16:creationId xmlns:a16="http://schemas.microsoft.com/office/drawing/2014/main" id="{109D3B67-F3EB-6214-078D-9A000448213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573937" y="1883936"/>
                            <a:ext cx="4148703" cy="4133129"/>
                            <a:chOff x="6023803" y="1226497"/>
                            <a:chExt cx="4785756" cy="4607626"/>
                          </a:xfrm>
                        </p:grpSpPr>
                        <p:sp>
                          <p:nvSpPr>
                            <p:cNvPr id="70" name="Rectangle 69">
                              <a:extLst>
                                <a:ext uri="{FF2B5EF4-FFF2-40B4-BE49-F238E27FC236}">
                                  <a16:creationId xmlns:a16="http://schemas.microsoft.com/office/drawing/2014/main" id="{106C6BE6-A175-BA81-459C-1721E5C83E6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23803" y="1226497"/>
                              <a:ext cx="4785756" cy="4607626"/>
                            </a:xfrm>
                            <a:prstGeom prst="rect">
                              <a:avLst/>
                            </a:prstGeom>
                            <a:gradFill>
                              <a:gsLst>
                                <a:gs pos="100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">
                                  <a:srgbClr val="0070C0"/>
                                </a:gs>
                              </a:gsLst>
                              <a:lin ang="2700000" scaled="1"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71" name="TextBox 70">
                              <a:extLst>
                                <a:ext uri="{FF2B5EF4-FFF2-40B4-BE49-F238E27FC236}">
                                  <a16:creationId xmlns:a16="http://schemas.microsoft.com/office/drawing/2014/main" id="{5B926D58-8CEA-9EB3-A30A-F25B0A42D84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45857" y="1862130"/>
                              <a:ext cx="1929035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jobs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72" name="TextBox 71">
                              <a:extLst>
                                <a:ext uri="{FF2B5EF4-FFF2-40B4-BE49-F238E27FC236}">
                                  <a16:creationId xmlns:a16="http://schemas.microsoft.com/office/drawing/2014/main" id="{D1A19F20-CEEC-D02D-88CD-E64AABC6384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60945" y="2665349"/>
                              <a:ext cx="3528508" cy="1646930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Functional job: Placing order with one click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Emotional job: Satisfy online shopping wishes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</p:grpSp>
                  </p:grpSp>
                  <p:pic>
                    <p:nvPicPr>
                      <p:cNvPr id="65" name="Graphic 57" descr="Checklist">
                        <a:extLst>
                          <a:ext uri="{FF2B5EF4-FFF2-40B4-BE49-F238E27FC236}">
                            <a16:creationId xmlns:a16="http://schemas.microsoft.com/office/drawing/2014/main" id="{BA681F30-84E7-BB79-9E08-DFF788881DD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17732" y="3351609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Graphic 51" descr="Smiling face with no fill">
                      <a:extLst>
                        <a:ext uri="{FF2B5EF4-FFF2-40B4-BE49-F238E27FC236}">
                          <a16:creationId xmlns:a16="http://schemas.microsoft.com/office/drawing/2014/main" id="{729F59CE-CEFE-7947-CE4F-C7C55E42C3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68078">
                      <a:off x="9629342" y="3156318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0F45E224-C12F-DE78-0596-69C42F25B642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846271" y="2450203"/>
                    <a:ext cx="4148703" cy="4133129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5E91642-8E5C-7D2B-5C96-904FFF9B7A50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54471" y="3006665"/>
                    <a:ext cx="18004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Customer pains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C1F4E62-3456-EDB2-FDA5-B723C263371A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23005" y="4326132"/>
                    <a:ext cx="3122046" cy="1754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Long delivery time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Items out of stock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Lost or damaged items during delivery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61" name="Graphic 54" descr="Sad face with no fill">
                    <a:extLst>
                      <a:ext uri="{FF2B5EF4-FFF2-40B4-BE49-F238E27FC236}">
                        <a16:creationId xmlns:a16="http://schemas.microsoft.com/office/drawing/2014/main" id="{CF7D89A5-A812-41CF-3251-B241533A32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600000">
                    <a:off x="9519511" y="3374455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07A10450-797B-538B-8931-DAC2D0CE4263}"/>
                    </a:ext>
                  </a:extLst>
                </p:cNvPr>
                <p:cNvGrpSpPr/>
                <p:nvPr/>
              </p:nvGrpSpPr>
              <p:grpSpPr>
                <a:xfrm rot="1200000">
                  <a:off x="10173079" y="3591830"/>
                  <a:ext cx="4148703" cy="4239708"/>
                  <a:chOff x="8739069" y="2498887"/>
                  <a:chExt cx="4148703" cy="4239708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3700AC78-E9A7-58C7-636F-A6E60F825255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739069" y="2498887"/>
                    <a:ext cx="4148703" cy="4133129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  <a:alpha val="36448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7AF60C0-FF91-906B-D109-6EF93C41C239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392213" y="2944529"/>
                    <a:ext cx="1820681" cy="3312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Products &amp; Services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EA7FFA1-D0ED-4C23-07F3-8868646C32F3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8901407" y="4153272"/>
                    <a:ext cx="2764083" cy="2585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Prime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customer service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Traditional delivery stations and facilities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Testing on autonomous delivery robot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55" name="Graphic 61" descr="Covered plate">
                    <a:extLst>
                      <a:ext uri="{FF2B5EF4-FFF2-40B4-BE49-F238E27FC236}">
                        <a16:creationId xmlns:a16="http://schemas.microsoft.com/office/drawing/2014/main" id="{8C240A39-C51F-5D1B-D3AC-4B7AA49437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905729" y="350223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56" name="Graphic 63" descr="Barcode">
                    <a:extLst>
                      <a:ext uri="{FF2B5EF4-FFF2-40B4-BE49-F238E27FC236}">
                        <a16:creationId xmlns:a16="http://schemas.microsoft.com/office/drawing/2014/main" id="{C360F441-BEAD-F66D-29B0-A4F2ECEFC3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387534" y="325208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92FE7E4-CFAF-6B23-16DA-FAE42573B8A8}"/>
                  </a:ext>
                </a:extLst>
              </p:cNvPr>
              <p:cNvGrpSpPr/>
              <p:nvPr/>
            </p:nvGrpSpPr>
            <p:grpSpPr>
              <a:xfrm rot="2400000">
                <a:off x="11137532" y="6345900"/>
                <a:ext cx="4148703" cy="4133129"/>
                <a:chOff x="8392150" y="2469794"/>
                <a:chExt cx="4148703" cy="4133129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3D1ED73-986E-7BE7-A848-C0C7BCB5B42E}"/>
                    </a:ext>
                  </a:extLst>
                </p:cNvPr>
                <p:cNvSpPr/>
                <p:nvPr/>
              </p:nvSpPr>
              <p:spPr>
                <a:xfrm rot="600000">
                  <a:off x="8392150" y="2469794"/>
                  <a:ext cx="4148703" cy="4133129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  <a:alpha val="3644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532020E-B40E-59E6-3898-029B63399FFD}"/>
                    </a:ext>
                  </a:extLst>
                </p:cNvPr>
                <p:cNvSpPr txBox="1"/>
                <p:nvPr/>
              </p:nvSpPr>
              <p:spPr>
                <a:xfrm rot="600000">
                  <a:off x="9402416" y="2918547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>
                      <a:latin typeface="Apple Chancery" panose="03020702040506060504" pitchFamily="66" charset="-79"/>
                      <a:cs typeface="Apple Chancery" panose="03020702040506060504" pitchFamily="66" charset="-79"/>
                    </a:rPr>
                    <a:t>Gain creators</a:t>
                  </a:r>
                  <a:endParaRPr kumimoji="1" lang="zh-CN" altLang="en-US" dirty="0">
                    <a:latin typeface="Apple Chancery" panose="03020702040506060504" pitchFamily="66" charset="-79"/>
                    <a:cs typeface="Apple Chancery" panose="03020702040506060504" pitchFamily="66" charset="-79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58BCE17-1D9C-E6A0-D5D5-65B7F7AD10FE}"/>
                    </a:ext>
                  </a:extLst>
                </p:cNvPr>
                <p:cNvSpPr txBox="1"/>
                <p:nvPr/>
              </p:nvSpPr>
              <p:spPr>
                <a:xfrm rot="600000">
                  <a:off x="8852561" y="4555984"/>
                  <a:ext cx="3009299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Amazon platform with user-friendly UI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Filter of items based on categories or price range</a:t>
                  </a:r>
                </a:p>
                <a:p>
                  <a:endParaRPr kumimoji="1" lang="zh-CN" altLang="en-US" dirty="0"/>
                </a:p>
              </p:txBody>
            </p:sp>
            <p:pic>
              <p:nvPicPr>
                <p:cNvPr id="49" name="Graphic 45" descr="Upward trend">
                  <a:extLst>
                    <a:ext uri="{FF2B5EF4-FFF2-40B4-BE49-F238E27FC236}">
                      <a16:creationId xmlns:a16="http://schemas.microsoft.com/office/drawing/2014/main" id="{A199124A-5468-FAEF-2BB1-C159EFBEB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726681">
                  <a:off x="9317416" y="3261696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68AD6E-F549-3C47-CB16-AFFACDDAAD3C}"/>
                </a:ext>
              </a:extLst>
            </p:cNvPr>
            <p:cNvGrpSpPr/>
            <p:nvPr/>
          </p:nvGrpSpPr>
          <p:grpSpPr>
            <a:xfrm rot="3000000">
              <a:off x="7142792" y="6506773"/>
              <a:ext cx="4056900" cy="4226657"/>
              <a:chOff x="8152727" y="6205975"/>
              <a:chExt cx="4056900" cy="422665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F6EBC1-DF1D-98E4-77D8-FC8B66CF512B}"/>
                  </a:ext>
                </a:extLst>
              </p:cNvPr>
              <p:cNvSpPr/>
              <p:nvPr/>
            </p:nvSpPr>
            <p:spPr>
              <a:xfrm rot="600000">
                <a:off x="8152727" y="6205975"/>
                <a:ext cx="4056900" cy="422665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644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EF6826-84B2-25FD-CFBC-A9F3515DD1A2}"/>
                  </a:ext>
                </a:extLst>
              </p:cNvPr>
              <p:cNvSpPr txBox="1"/>
              <p:nvPr/>
            </p:nvSpPr>
            <p:spPr>
              <a:xfrm rot="600000">
                <a:off x="8909843" y="6565622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98C33B-CD28-88C3-E04C-3FFB42912C03}"/>
                  </a:ext>
                </a:extLst>
              </p:cNvPr>
              <p:cNvSpPr txBox="1"/>
              <p:nvPr/>
            </p:nvSpPr>
            <p:spPr>
              <a:xfrm rot="600000">
                <a:off x="8375143" y="8011096"/>
                <a:ext cx="286994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Secure payment methods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Easy check out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7 day trail policy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Faster delivery options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Cooperate with other delivery companies</a:t>
                </a:r>
              </a:p>
            </p:txBody>
          </p:sp>
          <p:pic>
            <p:nvPicPr>
              <p:cNvPr id="30" name="Graphic 48" descr="Needle">
                <a:extLst>
                  <a:ext uri="{FF2B5EF4-FFF2-40B4-BE49-F238E27FC236}">
                    <a16:creationId xmlns:a16="http://schemas.microsoft.com/office/drawing/2014/main" id="{979018A0-D919-7107-78CF-AD9E335FA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95014">
                <a:off x="8890529" y="6896996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3745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 for Amazon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49B0FF-F4FD-35F4-D884-3BE20EDEE620}"/>
              </a:ext>
            </a:extLst>
          </p:cNvPr>
          <p:cNvGrpSpPr/>
          <p:nvPr/>
        </p:nvGrpSpPr>
        <p:grpSpPr>
          <a:xfrm rot="-600000">
            <a:off x="-94998" y="932050"/>
            <a:ext cx="23870983" cy="14109132"/>
            <a:chOff x="-12586413" y="-3460580"/>
            <a:chExt cx="23870983" cy="1410913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B8D5BF2-9671-4B5D-4956-4B3E43B33558}"/>
                </a:ext>
              </a:extLst>
            </p:cNvPr>
            <p:cNvGrpSpPr/>
            <p:nvPr/>
          </p:nvGrpSpPr>
          <p:grpSpPr>
            <a:xfrm>
              <a:off x="-12586413" y="-3460580"/>
              <a:ext cx="21198893" cy="10459430"/>
              <a:chOff x="-5912658" y="19599"/>
              <a:chExt cx="21198893" cy="1045943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4A5132B-E8CB-BC51-EE9B-0E1203624454}"/>
                  </a:ext>
                </a:extLst>
              </p:cNvPr>
              <p:cNvGrpSpPr/>
              <p:nvPr/>
            </p:nvGrpSpPr>
            <p:grpSpPr>
              <a:xfrm>
                <a:off x="-5912658" y="19599"/>
                <a:ext cx="17428534" cy="7400543"/>
                <a:chOff x="-3101218" y="399609"/>
                <a:chExt cx="17428534" cy="7400543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2E422F4C-E758-3F91-F8F6-577D8259A057}"/>
                    </a:ext>
                  </a:extLst>
                </p:cNvPr>
                <p:cNvGrpSpPr/>
                <p:nvPr/>
              </p:nvGrpSpPr>
              <p:grpSpPr>
                <a:xfrm rot="600000">
                  <a:off x="-3101218" y="399609"/>
                  <a:ext cx="13387849" cy="4584192"/>
                  <a:chOff x="-392875" y="1999140"/>
                  <a:chExt cx="13387849" cy="4584192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4AC8AF03-4224-0F2A-857C-27A5AC310D12}"/>
                      </a:ext>
                    </a:extLst>
                  </p:cNvPr>
                  <p:cNvGrpSpPr/>
                  <p:nvPr/>
                </p:nvGrpSpPr>
                <p:grpSpPr>
                  <a:xfrm rot="-600000">
                    <a:off x="-392875" y="1999140"/>
                    <a:ext cx="8796785" cy="4557969"/>
                    <a:chOff x="4237484" y="1908733"/>
                    <a:chExt cx="8796785" cy="4557969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3FED8E28-0252-EFFA-CC55-8F8995E131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7484" y="1908733"/>
                      <a:ext cx="8796785" cy="4557969"/>
                      <a:chOff x="4237484" y="1908733"/>
                      <a:chExt cx="8796785" cy="4557969"/>
                    </a:xfrm>
                  </p:grpSpPr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0E3F3E08-5015-573C-BB95-89A4DB49A8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37484" y="1908733"/>
                        <a:ext cx="8796785" cy="4557969"/>
                        <a:chOff x="2256581" y="4146689"/>
                        <a:chExt cx="8796785" cy="4557969"/>
                      </a:xfrm>
                    </p:grpSpPr>
                    <p:grpSp>
                      <p:nvGrpSpPr>
                        <p:cNvPr id="66" name="Group 65">
                          <a:extLst>
                            <a:ext uri="{FF2B5EF4-FFF2-40B4-BE49-F238E27FC236}">
                              <a16:creationId xmlns:a16="http://schemas.microsoft.com/office/drawing/2014/main" id="{0201CFB2-F7A3-CDC2-C98C-129BE188BF8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09003" y="4980167"/>
                          <a:ext cx="1245911" cy="1113067"/>
                          <a:chOff x="8022214" y="585917"/>
                          <a:chExt cx="1245911" cy="1113067"/>
                        </a:xfrm>
                      </p:grpSpPr>
                      <p:pic>
                        <p:nvPicPr>
                          <p:cNvPr id="76" name="Graphic 75" descr="Covered plate">
                            <a:extLst>
                              <a:ext uri="{FF2B5EF4-FFF2-40B4-BE49-F238E27FC236}">
                                <a16:creationId xmlns:a16="http://schemas.microsoft.com/office/drawing/2014/main" id="{12EF4E62-29C9-84C5-4393-6C74CDB2616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96DAC541-7B7A-43D3-8B79-37D633B846F1}">
                                <asvg:svgBlip xmlns:asvg="http://schemas.microsoft.com/office/drawing/2016/SVG/main" r:embed="rId3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353725" y="784584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77" name="Graphic 76" descr="Barcode">
                            <a:extLst>
                              <a:ext uri="{FF2B5EF4-FFF2-40B4-BE49-F238E27FC236}">
                                <a16:creationId xmlns:a16="http://schemas.microsoft.com/office/drawing/2014/main" id="{04E22959-D1C9-69C8-C967-B2C10CE5FF3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96DAC541-7B7A-43D3-8B79-37D633B846F1}">
                                <asvg:svgBlip xmlns:asvg="http://schemas.microsoft.com/office/drawing/2016/SVG/main" r:embed="rId5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022214" y="585917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67" name="Group 66">
                          <a:extLst>
                            <a:ext uri="{FF2B5EF4-FFF2-40B4-BE49-F238E27FC236}">
                              <a16:creationId xmlns:a16="http://schemas.microsoft.com/office/drawing/2014/main" id="{F7B6A252-88FE-CB7B-FDA1-09434D5CD7D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256581" y="4146689"/>
                          <a:ext cx="8796785" cy="4557969"/>
                          <a:chOff x="3573937" y="1883936"/>
                          <a:chExt cx="8796785" cy="4557969"/>
                        </a:xfrm>
                      </p:grpSpPr>
                      <p:grpSp>
                        <p:nvGrpSpPr>
                          <p:cNvPr id="68" name="Group 67">
                            <a:extLst>
                              <a:ext uri="{FF2B5EF4-FFF2-40B4-BE49-F238E27FC236}">
                                <a16:creationId xmlns:a16="http://schemas.microsoft.com/office/drawing/2014/main" id="{764BCE25-E2DC-6340-151D-C6FCB1B462C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600000">
                            <a:off x="8222019" y="2308776"/>
                            <a:ext cx="4148703" cy="4133129"/>
                            <a:chOff x="6074976" y="1241784"/>
                            <a:chExt cx="4785756" cy="4607626"/>
                          </a:xfrm>
                        </p:grpSpPr>
                        <p:sp>
                          <p:nvSpPr>
                            <p:cNvPr id="73" name="Rectangle 72">
                              <a:extLst>
                                <a:ext uri="{FF2B5EF4-FFF2-40B4-BE49-F238E27FC236}">
                                  <a16:creationId xmlns:a16="http://schemas.microsoft.com/office/drawing/2014/main" id="{59638C00-CD2A-7583-6A4C-6A3FBD4CB9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74976" y="1241784"/>
                              <a:ext cx="4785756" cy="4607626"/>
                            </a:xfrm>
                            <a:prstGeom prst="rect">
                              <a:avLst/>
                            </a:prstGeom>
                            <a:gradFill>
                              <a:gsLst>
                                <a:gs pos="100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10000">
                                  <a:srgbClr val="0070C0"/>
                                </a:gs>
                              </a:gsLst>
                              <a:lin ang="2700000" scaled="1"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74" name="TextBox 73">
                              <a:extLst>
                                <a:ext uri="{FF2B5EF4-FFF2-40B4-BE49-F238E27FC236}">
                                  <a16:creationId xmlns:a16="http://schemas.microsoft.com/office/drawing/2014/main" id="{00A9FA25-B00B-8662-33C1-6CF0A9E39E1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57502" y="1840928"/>
                              <a:ext cx="2076967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gains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75" name="TextBox 74">
                              <a:extLst>
                                <a:ext uri="{FF2B5EF4-FFF2-40B4-BE49-F238E27FC236}">
                                  <a16:creationId xmlns:a16="http://schemas.microsoft.com/office/drawing/2014/main" id="{E8B2D2AF-A1B5-4F31-B9E8-A1EB2D39F1D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04635" y="3327973"/>
                              <a:ext cx="3188521" cy="1955728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Doorstep delivery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Convenience of online shopping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Hassle free return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en-US" altLang="zh-CN" dirty="0"/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  <p:grpSp>
                        <p:nvGrpSpPr>
                          <p:cNvPr id="69" name="Group 68">
                            <a:extLst>
                              <a:ext uri="{FF2B5EF4-FFF2-40B4-BE49-F238E27FC236}">
                                <a16:creationId xmlns:a16="http://schemas.microsoft.com/office/drawing/2014/main" id="{A2EE1BDB-1D10-0306-825A-8B5E187B87C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573937" y="1883936"/>
                            <a:ext cx="4148703" cy="4133129"/>
                            <a:chOff x="6023803" y="1226497"/>
                            <a:chExt cx="4785756" cy="4607626"/>
                          </a:xfrm>
                        </p:grpSpPr>
                        <p:sp>
                          <p:nvSpPr>
                            <p:cNvPr id="70" name="Rectangle 69">
                              <a:extLst>
                                <a:ext uri="{FF2B5EF4-FFF2-40B4-BE49-F238E27FC236}">
                                  <a16:creationId xmlns:a16="http://schemas.microsoft.com/office/drawing/2014/main" id="{BFC8700D-8AAA-D0F7-7C64-C2C0F7ECF74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23803" y="1226497"/>
                              <a:ext cx="4785756" cy="4607626"/>
                            </a:xfrm>
                            <a:prstGeom prst="rect">
                              <a:avLst/>
                            </a:prstGeom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71" name="TextBox 70">
                              <a:extLst>
                                <a:ext uri="{FF2B5EF4-FFF2-40B4-BE49-F238E27FC236}">
                                  <a16:creationId xmlns:a16="http://schemas.microsoft.com/office/drawing/2014/main" id="{7EB44B29-8C0B-8785-24E8-DBC80100520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45857" y="1862130"/>
                              <a:ext cx="1929035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jobs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72" name="TextBox 71">
                              <a:extLst>
                                <a:ext uri="{FF2B5EF4-FFF2-40B4-BE49-F238E27FC236}">
                                  <a16:creationId xmlns:a16="http://schemas.microsoft.com/office/drawing/2014/main" id="{4A41BD35-178F-23DC-A6D2-4A94FC3BF11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60945" y="2665349"/>
                              <a:ext cx="3528508" cy="1646930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Functional job: Placing order with one click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Emotional job: Satisfy online shopping wishes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</p:grpSp>
                  </p:grpSp>
                  <p:pic>
                    <p:nvPicPr>
                      <p:cNvPr id="65" name="Graphic 57" descr="Checklist">
                        <a:extLst>
                          <a:ext uri="{FF2B5EF4-FFF2-40B4-BE49-F238E27FC236}">
                            <a16:creationId xmlns:a16="http://schemas.microsoft.com/office/drawing/2014/main" id="{D817DB4F-F458-A9C5-8F0F-3889A1D73A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17732" y="3351609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3" name="Graphic 51" descr="Smiling face with no fill">
                      <a:extLst>
                        <a:ext uri="{FF2B5EF4-FFF2-40B4-BE49-F238E27FC236}">
                          <a16:creationId xmlns:a16="http://schemas.microsoft.com/office/drawing/2014/main" id="{25EB6B08-5F59-BC26-DF38-154DBCE4B2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68078">
                      <a:off x="9629342" y="3156318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4A5E0E12-54E5-8007-233D-C00FA00D731D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846271" y="2450203"/>
                    <a:ext cx="4148703" cy="4133129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5359214C-F954-0E97-8319-D4AA5C5CDFFB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54471" y="3006665"/>
                    <a:ext cx="18004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Customer pains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86B1F26-C008-F42A-9FBF-147F83A769BC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23005" y="4326132"/>
                    <a:ext cx="3122046" cy="1754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Long delivery time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Items out of stock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Lost or damaged items during delivery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61" name="Graphic 54" descr="Sad face with no fill">
                    <a:extLst>
                      <a:ext uri="{FF2B5EF4-FFF2-40B4-BE49-F238E27FC236}">
                        <a16:creationId xmlns:a16="http://schemas.microsoft.com/office/drawing/2014/main" id="{6A6A57AB-80FA-17F3-A8BE-DE580944C1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600000">
                    <a:off x="9519511" y="3374455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6D2B338-5F2C-33D0-955F-83B0352BA0AB}"/>
                    </a:ext>
                  </a:extLst>
                </p:cNvPr>
                <p:cNvGrpSpPr/>
                <p:nvPr/>
              </p:nvGrpSpPr>
              <p:grpSpPr>
                <a:xfrm rot="1200000">
                  <a:off x="10178613" y="3592806"/>
                  <a:ext cx="4148703" cy="4207346"/>
                  <a:chOff x="8739069" y="2498887"/>
                  <a:chExt cx="4148703" cy="4207346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44CB8DCE-39CF-416E-AEA8-0EF2663DF462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739069" y="2498887"/>
                    <a:ext cx="4148703" cy="4133129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  <a:alpha val="36448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34AA40EB-1977-2B7F-9CF9-28DE36D1BD22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392213" y="2944529"/>
                    <a:ext cx="1820681" cy="3312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Products &amp; Services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620919D-3BD3-E70D-6DA0-16F953608D2F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8836583" y="4120910"/>
                    <a:ext cx="2764083" cy="2585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Prime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customer service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Traditional delivery stations and facilities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Testing on autonomous delivery robot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55" name="Graphic 61" descr="Covered plate">
                    <a:extLst>
                      <a:ext uri="{FF2B5EF4-FFF2-40B4-BE49-F238E27FC236}">
                        <a16:creationId xmlns:a16="http://schemas.microsoft.com/office/drawing/2014/main" id="{B2E74821-9DF5-224B-0D4F-3E8E720466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905729" y="350223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56" name="Graphic 63" descr="Barcode">
                    <a:extLst>
                      <a:ext uri="{FF2B5EF4-FFF2-40B4-BE49-F238E27FC236}">
                        <a16:creationId xmlns:a16="http://schemas.microsoft.com/office/drawing/2014/main" id="{8C879552-06AE-B09F-3D05-4CC1B52276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387534" y="325208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91F7386-D8FA-27A8-33B9-BBCE91B3B2E0}"/>
                  </a:ext>
                </a:extLst>
              </p:cNvPr>
              <p:cNvGrpSpPr/>
              <p:nvPr/>
            </p:nvGrpSpPr>
            <p:grpSpPr>
              <a:xfrm rot="2400000">
                <a:off x="11137532" y="6345900"/>
                <a:ext cx="4148703" cy="4133129"/>
                <a:chOff x="8392150" y="2469794"/>
                <a:chExt cx="4148703" cy="4133129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C44B4DA-77F4-3A50-378A-CA7D10B12129}"/>
                    </a:ext>
                  </a:extLst>
                </p:cNvPr>
                <p:cNvSpPr/>
                <p:nvPr/>
              </p:nvSpPr>
              <p:spPr>
                <a:xfrm rot="600000">
                  <a:off x="8392150" y="2469794"/>
                  <a:ext cx="4148703" cy="4133129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  <a:alpha val="3644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BCA4EE6-86AE-584B-B8C9-C9BBAED03CD3}"/>
                    </a:ext>
                  </a:extLst>
                </p:cNvPr>
                <p:cNvSpPr txBox="1"/>
                <p:nvPr/>
              </p:nvSpPr>
              <p:spPr>
                <a:xfrm rot="600000">
                  <a:off x="9402416" y="2918547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>
                      <a:latin typeface="Apple Chancery" panose="03020702040506060504" pitchFamily="66" charset="-79"/>
                      <a:cs typeface="Apple Chancery" panose="03020702040506060504" pitchFamily="66" charset="-79"/>
                    </a:rPr>
                    <a:t>Gain creators</a:t>
                  </a:r>
                  <a:endParaRPr kumimoji="1" lang="zh-CN" altLang="en-US" dirty="0">
                    <a:latin typeface="Apple Chancery" panose="03020702040506060504" pitchFamily="66" charset="-79"/>
                    <a:cs typeface="Apple Chancery" panose="03020702040506060504" pitchFamily="66" charset="-79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E0E68C3-69D3-1C2F-C500-A3D06FF65CD7}"/>
                    </a:ext>
                  </a:extLst>
                </p:cNvPr>
                <p:cNvSpPr txBox="1"/>
                <p:nvPr/>
              </p:nvSpPr>
              <p:spPr>
                <a:xfrm rot="600000">
                  <a:off x="8852560" y="4694483"/>
                  <a:ext cx="300929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Amazon platform with user-friendly UI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Filter of items based on categories or price range</a:t>
                  </a:r>
                </a:p>
              </p:txBody>
            </p:sp>
            <p:pic>
              <p:nvPicPr>
                <p:cNvPr id="49" name="Graphic 45" descr="Upward trend">
                  <a:extLst>
                    <a:ext uri="{FF2B5EF4-FFF2-40B4-BE49-F238E27FC236}">
                      <a16:creationId xmlns:a16="http://schemas.microsoft.com/office/drawing/2014/main" id="{DA5EA3E2-FDD3-8F25-3C98-147CD1833C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726681">
                  <a:off x="9317416" y="3261696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3BB16BF-671E-2013-9A85-39C7909FC6BD}"/>
                </a:ext>
              </a:extLst>
            </p:cNvPr>
            <p:cNvGrpSpPr/>
            <p:nvPr/>
          </p:nvGrpSpPr>
          <p:grpSpPr>
            <a:xfrm rot="3000000">
              <a:off x="7142792" y="6506773"/>
              <a:ext cx="4056900" cy="4226657"/>
              <a:chOff x="8152727" y="6205975"/>
              <a:chExt cx="4056900" cy="422665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BDB8602-2A01-A21C-E4B5-B7283937BCB1}"/>
                  </a:ext>
                </a:extLst>
              </p:cNvPr>
              <p:cNvSpPr/>
              <p:nvPr/>
            </p:nvSpPr>
            <p:spPr>
              <a:xfrm rot="600000">
                <a:off x="8152727" y="6205975"/>
                <a:ext cx="4056900" cy="422665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644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993D2A-3F18-DBF0-E647-D493B04093DD}"/>
                  </a:ext>
                </a:extLst>
              </p:cNvPr>
              <p:cNvSpPr txBox="1"/>
              <p:nvPr/>
            </p:nvSpPr>
            <p:spPr>
              <a:xfrm rot="600000">
                <a:off x="8909843" y="6565622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F6A868-8759-3B09-3818-7247E9605862}"/>
                  </a:ext>
                </a:extLst>
              </p:cNvPr>
              <p:cNvSpPr txBox="1"/>
              <p:nvPr/>
            </p:nvSpPr>
            <p:spPr>
              <a:xfrm rot="600000">
                <a:off x="8375142" y="8011096"/>
                <a:ext cx="286994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Secure payment methods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Easy check out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7 day trail policy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Faster delivery options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Cooperate with other delivery companies</a:t>
                </a:r>
              </a:p>
            </p:txBody>
          </p:sp>
          <p:pic>
            <p:nvPicPr>
              <p:cNvPr id="30" name="Graphic 48" descr="Needle">
                <a:extLst>
                  <a:ext uri="{FF2B5EF4-FFF2-40B4-BE49-F238E27FC236}">
                    <a16:creationId xmlns:a16="http://schemas.microsoft.com/office/drawing/2014/main" id="{1F64C6A4-2EF4-E57C-23F1-7CAD25EF1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95014">
                <a:off x="8890529" y="6896996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9790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 for Amazon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8CA8613-7C6B-89BE-96D3-59A4C215C98D}"/>
              </a:ext>
            </a:extLst>
          </p:cNvPr>
          <p:cNvGrpSpPr/>
          <p:nvPr/>
        </p:nvGrpSpPr>
        <p:grpSpPr>
          <a:xfrm rot="-1200000">
            <a:off x="-4039642" y="278907"/>
            <a:ext cx="23870983" cy="14109132"/>
            <a:chOff x="-12586413" y="-3460580"/>
            <a:chExt cx="23870983" cy="14109132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70BDA74-8AFD-1D50-9CFF-B772C8DA2A64}"/>
                </a:ext>
              </a:extLst>
            </p:cNvPr>
            <p:cNvGrpSpPr/>
            <p:nvPr/>
          </p:nvGrpSpPr>
          <p:grpSpPr>
            <a:xfrm>
              <a:off x="-12586413" y="-3460580"/>
              <a:ext cx="21198893" cy="10459430"/>
              <a:chOff x="-5912658" y="19599"/>
              <a:chExt cx="21198893" cy="1045943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7B92AC0-72AD-C08F-8302-E552BBCD0AA1}"/>
                  </a:ext>
                </a:extLst>
              </p:cNvPr>
              <p:cNvGrpSpPr/>
              <p:nvPr/>
            </p:nvGrpSpPr>
            <p:grpSpPr>
              <a:xfrm>
                <a:off x="-5912658" y="19599"/>
                <a:ext cx="17393178" cy="7601056"/>
                <a:chOff x="-3101218" y="399609"/>
                <a:chExt cx="17393178" cy="7601056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1E6527A-556A-851E-21B6-86DACDC11394}"/>
                    </a:ext>
                  </a:extLst>
                </p:cNvPr>
                <p:cNvGrpSpPr/>
                <p:nvPr/>
              </p:nvGrpSpPr>
              <p:grpSpPr>
                <a:xfrm rot="600000">
                  <a:off x="-3101218" y="399609"/>
                  <a:ext cx="13387849" cy="4584192"/>
                  <a:chOff x="-392875" y="1999140"/>
                  <a:chExt cx="13387849" cy="4584192"/>
                </a:xfrm>
              </p:grpSpPr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35D54BE8-816D-C778-24D0-F0C3F0F1B66E}"/>
                      </a:ext>
                    </a:extLst>
                  </p:cNvPr>
                  <p:cNvGrpSpPr/>
                  <p:nvPr/>
                </p:nvGrpSpPr>
                <p:grpSpPr>
                  <a:xfrm rot="-600000">
                    <a:off x="-392875" y="1999140"/>
                    <a:ext cx="8796785" cy="4557969"/>
                    <a:chOff x="4237484" y="1908733"/>
                    <a:chExt cx="8796785" cy="4557969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1863809C-108C-D228-072A-D909769B3B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7484" y="1908733"/>
                      <a:ext cx="8796785" cy="4557969"/>
                      <a:chOff x="4237484" y="1908733"/>
                      <a:chExt cx="8796785" cy="4557969"/>
                    </a:xfrm>
                  </p:grpSpPr>
                  <p:grpSp>
                    <p:nvGrpSpPr>
                      <p:cNvPr id="44" name="Group 43">
                        <a:extLst>
                          <a:ext uri="{FF2B5EF4-FFF2-40B4-BE49-F238E27FC236}">
                            <a16:creationId xmlns:a16="http://schemas.microsoft.com/office/drawing/2014/main" id="{1819D72F-B59A-F0B5-2E00-B249CDE00D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37484" y="1908733"/>
                        <a:ext cx="8796785" cy="4557969"/>
                        <a:chOff x="2256581" y="4146689"/>
                        <a:chExt cx="8796785" cy="4557969"/>
                      </a:xfrm>
                    </p:grpSpPr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A49239F6-317B-7072-5D96-E347A8AA187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09003" y="4980167"/>
                          <a:ext cx="1245911" cy="1113067"/>
                          <a:chOff x="8022214" y="585917"/>
                          <a:chExt cx="1245911" cy="1113067"/>
                        </a:xfrm>
                      </p:grpSpPr>
                      <p:pic>
                        <p:nvPicPr>
                          <p:cNvPr id="9" name="Graphic 8" descr="Covered plate">
                            <a:extLst>
                              <a:ext uri="{FF2B5EF4-FFF2-40B4-BE49-F238E27FC236}">
                                <a16:creationId xmlns:a16="http://schemas.microsoft.com/office/drawing/2014/main" id="{89160D23-BBD2-DCD6-9D4A-BD4EB2014D9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96DAC541-7B7A-43D3-8B79-37D633B846F1}">
                                <asvg:svgBlip xmlns:asvg="http://schemas.microsoft.com/office/drawing/2016/SVG/main" r:embed="rId3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353725" y="784584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1" name="Graphic 10" descr="Barcode">
                            <a:extLst>
                              <a:ext uri="{FF2B5EF4-FFF2-40B4-BE49-F238E27FC236}">
                                <a16:creationId xmlns:a16="http://schemas.microsoft.com/office/drawing/2014/main" id="{6F8C88C7-E703-9702-6E0B-472E0FE0957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96DAC541-7B7A-43D3-8B79-37D633B846F1}">
                                <asvg:svgBlip xmlns:asvg="http://schemas.microsoft.com/office/drawing/2016/SVG/main" r:embed="rId5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022214" y="585917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43" name="Group 42">
                          <a:extLst>
                            <a:ext uri="{FF2B5EF4-FFF2-40B4-BE49-F238E27FC236}">
                              <a16:creationId xmlns:a16="http://schemas.microsoft.com/office/drawing/2014/main" id="{68E556A8-1A1D-043B-B265-B48DC7C8EA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256581" y="4146689"/>
                          <a:ext cx="8796785" cy="4557969"/>
                          <a:chOff x="3573937" y="1883936"/>
                          <a:chExt cx="8796785" cy="4557969"/>
                        </a:xfrm>
                      </p:grpSpPr>
                      <p:grpSp>
                        <p:nvGrpSpPr>
                          <p:cNvPr id="20" name="Group 19">
                            <a:extLst>
                              <a:ext uri="{FF2B5EF4-FFF2-40B4-BE49-F238E27FC236}">
                                <a16:creationId xmlns:a16="http://schemas.microsoft.com/office/drawing/2014/main" id="{F460F795-2C7E-7983-5293-A0A04803E29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600000">
                            <a:off x="8222019" y="2308776"/>
                            <a:ext cx="4148703" cy="4133129"/>
                            <a:chOff x="6074976" y="1241784"/>
                            <a:chExt cx="4785756" cy="4607626"/>
                          </a:xfrm>
                        </p:grpSpPr>
                        <p:sp>
                          <p:nvSpPr>
                            <p:cNvPr id="21" name="Rectangle 20">
                              <a:extLst>
                                <a:ext uri="{FF2B5EF4-FFF2-40B4-BE49-F238E27FC236}">
                                  <a16:creationId xmlns:a16="http://schemas.microsoft.com/office/drawing/2014/main" id="{22D2DDC8-4730-7E21-837C-D1CE88948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74976" y="1241784"/>
                              <a:ext cx="4785756" cy="4607626"/>
                            </a:xfrm>
                            <a:prstGeom prst="rect">
                              <a:avLst/>
                            </a:prstGeom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22" name="TextBox 21">
                              <a:extLst>
                                <a:ext uri="{FF2B5EF4-FFF2-40B4-BE49-F238E27FC236}">
                                  <a16:creationId xmlns:a16="http://schemas.microsoft.com/office/drawing/2014/main" id="{9AE4A983-2FE5-3785-051D-4905B2EFF76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57502" y="1840928"/>
                              <a:ext cx="2076967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gains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23" name="TextBox 22">
                              <a:extLst>
                                <a:ext uri="{FF2B5EF4-FFF2-40B4-BE49-F238E27FC236}">
                                  <a16:creationId xmlns:a16="http://schemas.microsoft.com/office/drawing/2014/main" id="{2B32B018-83A6-B88E-08A8-A01E992D6D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04635" y="3327973"/>
                              <a:ext cx="3188521" cy="1955728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Doorstep delivery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Convenience of online shopping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Hassle free return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en-US" altLang="zh-CN" dirty="0"/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0AD831F5-C597-0191-741B-3188B08C903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573937" y="1883936"/>
                            <a:ext cx="4148703" cy="4133129"/>
                            <a:chOff x="6023803" y="1226497"/>
                            <a:chExt cx="4785756" cy="4607626"/>
                          </a:xfrm>
                        </p:grpSpPr>
                        <p:sp>
                          <p:nvSpPr>
                            <p:cNvPr id="38" name="Rectangle 37">
                              <a:extLst>
                                <a:ext uri="{FF2B5EF4-FFF2-40B4-BE49-F238E27FC236}">
                                  <a16:creationId xmlns:a16="http://schemas.microsoft.com/office/drawing/2014/main" id="{C40FA48B-AA2E-848B-2397-7C0BB6D8A2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23803" y="1226497"/>
                              <a:ext cx="4785756" cy="4607626"/>
                            </a:xfrm>
                            <a:prstGeom prst="rect">
                              <a:avLst/>
                            </a:prstGeom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39" name="TextBox 38">
                              <a:extLst>
                                <a:ext uri="{FF2B5EF4-FFF2-40B4-BE49-F238E27FC236}">
                                  <a16:creationId xmlns:a16="http://schemas.microsoft.com/office/drawing/2014/main" id="{2BDAA574-7AC5-A4D4-39CD-98F1A65C459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45857" y="1862130"/>
                              <a:ext cx="1929035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jobs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40" name="TextBox 39">
                              <a:extLst>
                                <a:ext uri="{FF2B5EF4-FFF2-40B4-BE49-F238E27FC236}">
                                  <a16:creationId xmlns:a16="http://schemas.microsoft.com/office/drawing/2014/main" id="{69CDE7EA-BEB2-AD75-F36F-39271F334A8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60945" y="2665349"/>
                              <a:ext cx="3528508" cy="1646930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Functional job: Placing order with one click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Emotional job: Satisfy online shopping wishes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</p:grpSp>
                  </p:grpSp>
                  <p:pic>
                    <p:nvPicPr>
                      <p:cNvPr id="12" name="Graphic 57" descr="Checklist">
                        <a:extLst>
                          <a:ext uri="{FF2B5EF4-FFF2-40B4-BE49-F238E27FC236}">
                            <a16:creationId xmlns:a16="http://schemas.microsoft.com/office/drawing/2014/main" id="{18C9BA70-76AF-7EAE-7088-CE6A54C6F8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17732" y="3351609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5" name="Graphic 51" descr="Smiling face with no fill">
                      <a:extLst>
                        <a:ext uri="{FF2B5EF4-FFF2-40B4-BE49-F238E27FC236}">
                          <a16:creationId xmlns:a16="http://schemas.microsoft.com/office/drawing/2014/main" id="{0873DEDE-8306-A388-BBCF-176D116243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68078">
                      <a:off x="9629342" y="3156318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7EAF6D64-8407-29F7-C744-7E36B99F6D54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846271" y="2450203"/>
                    <a:ext cx="4148703" cy="4133129"/>
                  </a:xfrm>
                  <a:prstGeom prst="rect">
                    <a:avLst/>
                  </a:prstGeom>
                  <a:gradFill>
                    <a:gsLst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">
                        <a:srgbClr val="0070C0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03BE901-D3BC-7E59-D559-A8EB3F3A8A25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54471" y="3006665"/>
                    <a:ext cx="18004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Customer pains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1CF5F93-C0D1-6BE7-E751-992079F4F2C4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23005" y="4326132"/>
                    <a:ext cx="3122046" cy="1754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Long delivery time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Items out of stock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Lost or damaged items during delivery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42" name="Graphic 54" descr="Sad face with no fill">
                    <a:extLst>
                      <a:ext uri="{FF2B5EF4-FFF2-40B4-BE49-F238E27FC236}">
                        <a16:creationId xmlns:a16="http://schemas.microsoft.com/office/drawing/2014/main" id="{8E4E4613-C11E-A41F-D10D-ED0C7474CD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600000">
                    <a:off x="9519511" y="3374455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C8809192-C57A-B394-AC37-6BB12086F05E}"/>
                    </a:ext>
                  </a:extLst>
                </p:cNvPr>
                <p:cNvGrpSpPr/>
                <p:nvPr/>
              </p:nvGrpSpPr>
              <p:grpSpPr>
                <a:xfrm rot="1200000">
                  <a:off x="10143257" y="3586572"/>
                  <a:ext cx="4148703" cy="4414093"/>
                  <a:chOff x="8739069" y="2498887"/>
                  <a:chExt cx="4148703" cy="4414093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BC0E1E9E-B0E0-1C44-0197-D2DD2B766157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739069" y="2498887"/>
                    <a:ext cx="4148703" cy="4133129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  <a:alpha val="36448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8F5E5BD-54F1-04E7-F733-55FF22B740B9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392213" y="2944529"/>
                    <a:ext cx="1820681" cy="3312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Products &amp; Services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F5A2E5E-B96E-D357-AA15-F9C7BD53219F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8949617" y="4327657"/>
                    <a:ext cx="2764083" cy="2585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Prime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customer service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Traditional delivery stations and facilities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Testing on autonomous delivery robot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8" name="Graphic 61" descr="Covered plate">
                    <a:extLst>
                      <a:ext uri="{FF2B5EF4-FFF2-40B4-BE49-F238E27FC236}">
                        <a16:creationId xmlns:a16="http://schemas.microsoft.com/office/drawing/2014/main" id="{263A08BC-478F-715C-D75B-4D814D6D08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905729" y="350223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Graphic 63" descr="Barcode">
                    <a:extLst>
                      <a:ext uri="{FF2B5EF4-FFF2-40B4-BE49-F238E27FC236}">
                        <a16:creationId xmlns:a16="http://schemas.microsoft.com/office/drawing/2014/main" id="{DCC7A4D0-9FAB-6260-83C5-F7D4AA6EAE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387534" y="325208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5C6D06-7907-AFED-A6E6-ACF012351F56}"/>
                  </a:ext>
                </a:extLst>
              </p:cNvPr>
              <p:cNvGrpSpPr/>
              <p:nvPr/>
            </p:nvGrpSpPr>
            <p:grpSpPr>
              <a:xfrm rot="2400000">
                <a:off x="11137532" y="6345900"/>
                <a:ext cx="4148703" cy="4133129"/>
                <a:chOff x="8392150" y="2469794"/>
                <a:chExt cx="4148703" cy="413312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1D8770F-EA5F-E5D1-1415-199EC4059666}"/>
                    </a:ext>
                  </a:extLst>
                </p:cNvPr>
                <p:cNvSpPr/>
                <p:nvPr/>
              </p:nvSpPr>
              <p:spPr>
                <a:xfrm rot="600000">
                  <a:off x="8392150" y="2469794"/>
                  <a:ext cx="4148703" cy="4133129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  <a:alpha val="3644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FCA5F32-845B-B08E-77C3-CA1B8BB85CA9}"/>
                    </a:ext>
                  </a:extLst>
                </p:cNvPr>
                <p:cNvSpPr txBox="1"/>
                <p:nvPr/>
              </p:nvSpPr>
              <p:spPr>
                <a:xfrm rot="600000">
                  <a:off x="9402416" y="2918547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>
                      <a:latin typeface="Apple Chancery" panose="03020702040506060504" pitchFamily="66" charset="-79"/>
                      <a:cs typeface="Apple Chancery" panose="03020702040506060504" pitchFamily="66" charset="-79"/>
                    </a:rPr>
                    <a:t>Gain creators</a:t>
                  </a:r>
                  <a:endParaRPr kumimoji="1" lang="zh-CN" altLang="en-US" dirty="0">
                    <a:latin typeface="Apple Chancery" panose="03020702040506060504" pitchFamily="66" charset="-79"/>
                    <a:cs typeface="Apple Chancery" panose="03020702040506060504" pitchFamily="66" charset="-79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C68337-5F75-6C7D-7F51-23A2B73E93FE}"/>
                    </a:ext>
                  </a:extLst>
                </p:cNvPr>
                <p:cNvSpPr txBox="1"/>
                <p:nvPr/>
              </p:nvSpPr>
              <p:spPr>
                <a:xfrm rot="600000">
                  <a:off x="8852561" y="4555984"/>
                  <a:ext cx="3009299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Amazon platform with user-friendly UI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Filter of items based on categories or price range</a:t>
                  </a:r>
                </a:p>
                <a:p>
                  <a:endParaRPr kumimoji="1" lang="zh-CN" altLang="en-US" dirty="0"/>
                </a:p>
              </p:txBody>
            </p:sp>
            <p:pic>
              <p:nvPicPr>
                <p:cNvPr id="47" name="Graphic 45" descr="Upward trend">
                  <a:extLst>
                    <a:ext uri="{FF2B5EF4-FFF2-40B4-BE49-F238E27FC236}">
                      <a16:creationId xmlns:a16="http://schemas.microsoft.com/office/drawing/2014/main" id="{32E78C7D-9F1E-25B4-C22D-36152745D8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726681">
                  <a:off x="9317416" y="3261696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4E8FFCE-6962-5E88-C72F-19EB2F319FD4}"/>
                </a:ext>
              </a:extLst>
            </p:cNvPr>
            <p:cNvGrpSpPr/>
            <p:nvPr/>
          </p:nvGrpSpPr>
          <p:grpSpPr>
            <a:xfrm rot="3000000">
              <a:off x="7142792" y="6506773"/>
              <a:ext cx="4056900" cy="4226657"/>
              <a:chOff x="8152727" y="6205975"/>
              <a:chExt cx="4056900" cy="422665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5BEBBA6-F10E-69C8-3FED-B56450AC63CE}"/>
                  </a:ext>
                </a:extLst>
              </p:cNvPr>
              <p:cNvSpPr/>
              <p:nvPr/>
            </p:nvSpPr>
            <p:spPr>
              <a:xfrm rot="600000">
                <a:off x="8152727" y="6205975"/>
                <a:ext cx="4056900" cy="422665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644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0A9A6F0-B339-8D8A-12F1-06F78086E623}"/>
                  </a:ext>
                </a:extLst>
              </p:cNvPr>
              <p:cNvSpPr txBox="1"/>
              <p:nvPr/>
            </p:nvSpPr>
            <p:spPr>
              <a:xfrm rot="600000">
                <a:off x="8909843" y="6565622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00E1412-C12E-1C73-6986-14AE52C67C4D}"/>
                  </a:ext>
                </a:extLst>
              </p:cNvPr>
              <p:cNvSpPr txBox="1"/>
              <p:nvPr/>
            </p:nvSpPr>
            <p:spPr>
              <a:xfrm rot="600000">
                <a:off x="8375142" y="7872596"/>
                <a:ext cx="286994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Secure payment methods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Easy check out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7 day trail policy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Faster delivery options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Cooperate with other delivery companies</a:t>
                </a:r>
              </a:p>
              <a:p>
                <a:endParaRPr kumimoji="1" lang="zh-CN" altLang="en-US" dirty="0"/>
              </a:p>
            </p:txBody>
          </p:sp>
          <p:pic>
            <p:nvPicPr>
              <p:cNvPr id="94" name="Graphic 48" descr="Needle">
                <a:extLst>
                  <a:ext uri="{FF2B5EF4-FFF2-40B4-BE49-F238E27FC236}">
                    <a16:creationId xmlns:a16="http://schemas.microsoft.com/office/drawing/2014/main" id="{093FFFC5-4386-FC91-2DD5-B5558A5AF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95014">
                <a:off x="8890529" y="6896996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8820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 for Amazon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8CA8613-7C6B-89BE-96D3-59A4C215C98D}"/>
              </a:ext>
            </a:extLst>
          </p:cNvPr>
          <p:cNvGrpSpPr/>
          <p:nvPr/>
        </p:nvGrpSpPr>
        <p:grpSpPr>
          <a:xfrm rot="-1800000">
            <a:off x="-8009514" y="211258"/>
            <a:ext cx="23870983" cy="14109132"/>
            <a:chOff x="-12586413" y="-3460580"/>
            <a:chExt cx="23870983" cy="14109132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70BDA74-8AFD-1D50-9CFF-B772C8DA2A64}"/>
                </a:ext>
              </a:extLst>
            </p:cNvPr>
            <p:cNvGrpSpPr/>
            <p:nvPr/>
          </p:nvGrpSpPr>
          <p:grpSpPr>
            <a:xfrm>
              <a:off x="-12586413" y="-3460580"/>
              <a:ext cx="21198893" cy="10459430"/>
              <a:chOff x="-5912658" y="19599"/>
              <a:chExt cx="21198893" cy="1045943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7B92AC0-72AD-C08F-8302-E552BBCD0AA1}"/>
                  </a:ext>
                </a:extLst>
              </p:cNvPr>
              <p:cNvGrpSpPr/>
              <p:nvPr/>
            </p:nvGrpSpPr>
            <p:grpSpPr>
              <a:xfrm>
                <a:off x="-5912658" y="19599"/>
                <a:ext cx="17317317" cy="7802362"/>
                <a:chOff x="-3101218" y="399609"/>
                <a:chExt cx="17317317" cy="7802362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1E6527A-556A-851E-21B6-86DACDC11394}"/>
                    </a:ext>
                  </a:extLst>
                </p:cNvPr>
                <p:cNvGrpSpPr/>
                <p:nvPr/>
              </p:nvGrpSpPr>
              <p:grpSpPr>
                <a:xfrm rot="600000">
                  <a:off x="-3101218" y="399609"/>
                  <a:ext cx="13387849" cy="4584192"/>
                  <a:chOff x="-392875" y="1999140"/>
                  <a:chExt cx="13387849" cy="4584192"/>
                </a:xfrm>
              </p:grpSpPr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35D54BE8-816D-C778-24D0-F0C3F0F1B66E}"/>
                      </a:ext>
                    </a:extLst>
                  </p:cNvPr>
                  <p:cNvGrpSpPr/>
                  <p:nvPr/>
                </p:nvGrpSpPr>
                <p:grpSpPr>
                  <a:xfrm rot="-600000">
                    <a:off x="-392875" y="1999140"/>
                    <a:ext cx="8796785" cy="4557969"/>
                    <a:chOff x="4237484" y="1908733"/>
                    <a:chExt cx="8796785" cy="4557969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1863809C-108C-D228-072A-D909769B3B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7484" y="1908733"/>
                      <a:ext cx="8796785" cy="4557969"/>
                      <a:chOff x="4237484" y="1908733"/>
                      <a:chExt cx="8796785" cy="4557969"/>
                    </a:xfrm>
                  </p:grpSpPr>
                  <p:grpSp>
                    <p:nvGrpSpPr>
                      <p:cNvPr id="44" name="Group 43">
                        <a:extLst>
                          <a:ext uri="{FF2B5EF4-FFF2-40B4-BE49-F238E27FC236}">
                            <a16:creationId xmlns:a16="http://schemas.microsoft.com/office/drawing/2014/main" id="{1819D72F-B59A-F0B5-2E00-B249CDE00D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37484" y="1908733"/>
                        <a:ext cx="8796785" cy="4557969"/>
                        <a:chOff x="2256581" y="4146689"/>
                        <a:chExt cx="8796785" cy="4557969"/>
                      </a:xfrm>
                    </p:grpSpPr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A49239F6-317B-7072-5D96-E347A8AA187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09003" y="4980167"/>
                          <a:ext cx="1245911" cy="1113067"/>
                          <a:chOff x="8022214" y="585917"/>
                          <a:chExt cx="1245911" cy="1113067"/>
                        </a:xfrm>
                      </p:grpSpPr>
                      <p:pic>
                        <p:nvPicPr>
                          <p:cNvPr id="9" name="Graphic 8" descr="Covered plate">
                            <a:extLst>
                              <a:ext uri="{FF2B5EF4-FFF2-40B4-BE49-F238E27FC236}">
                                <a16:creationId xmlns:a16="http://schemas.microsoft.com/office/drawing/2014/main" id="{89160D23-BBD2-DCD6-9D4A-BD4EB2014D9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96DAC541-7B7A-43D3-8B79-37D633B846F1}">
                                <asvg:svgBlip xmlns:asvg="http://schemas.microsoft.com/office/drawing/2016/SVG/main" r:embed="rId3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353725" y="784584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1" name="Graphic 10" descr="Barcode">
                            <a:extLst>
                              <a:ext uri="{FF2B5EF4-FFF2-40B4-BE49-F238E27FC236}">
                                <a16:creationId xmlns:a16="http://schemas.microsoft.com/office/drawing/2014/main" id="{6F8C88C7-E703-9702-6E0B-472E0FE0957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96DAC541-7B7A-43D3-8B79-37D633B846F1}">
                                <asvg:svgBlip xmlns:asvg="http://schemas.microsoft.com/office/drawing/2016/SVG/main" r:embed="rId5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022214" y="585917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43" name="Group 42">
                          <a:extLst>
                            <a:ext uri="{FF2B5EF4-FFF2-40B4-BE49-F238E27FC236}">
                              <a16:creationId xmlns:a16="http://schemas.microsoft.com/office/drawing/2014/main" id="{68E556A8-1A1D-043B-B265-B48DC7C8EA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256581" y="4146689"/>
                          <a:ext cx="8796785" cy="4557969"/>
                          <a:chOff x="3573937" y="1883936"/>
                          <a:chExt cx="8796785" cy="4557969"/>
                        </a:xfrm>
                      </p:grpSpPr>
                      <p:grpSp>
                        <p:nvGrpSpPr>
                          <p:cNvPr id="20" name="Group 19">
                            <a:extLst>
                              <a:ext uri="{FF2B5EF4-FFF2-40B4-BE49-F238E27FC236}">
                                <a16:creationId xmlns:a16="http://schemas.microsoft.com/office/drawing/2014/main" id="{F460F795-2C7E-7983-5293-A0A04803E29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600000">
                            <a:off x="8222019" y="2308776"/>
                            <a:ext cx="4148703" cy="4133129"/>
                            <a:chOff x="6074976" y="1241784"/>
                            <a:chExt cx="4785756" cy="4607626"/>
                          </a:xfrm>
                        </p:grpSpPr>
                        <p:sp>
                          <p:nvSpPr>
                            <p:cNvPr id="21" name="Rectangle 20">
                              <a:extLst>
                                <a:ext uri="{FF2B5EF4-FFF2-40B4-BE49-F238E27FC236}">
                                  <a16:creationId xmlns:a16="http://schemas.microsoft.com/office/drawing/2014/main" id="{22D2DDC8-4730-7E21-837C-D1CE88948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74976" y="1241784"/>
                              <a:ext cx="4785756" cy="4607626"/>
                            </a:xfrm>
                            <a:prstGeom prst="rect">
                              <a:avLst/>
                            </a:prstGeom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22" name="TextBox 21">
                              <a:extLst>
                                <a:ext uri="{FF2B5EF4-FFF2-40B4-BE49-F238E27FC236}">
                                  <a16:creationId xmlns:a16="http://schemas.microsoft.com/office/drawing/2014/main" id="{9AE4A983-2FE5-3785-051D-4905B2EFF76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57502" y="1840928"/>
                              <a:ext cx="2076967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gains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23" name="TextBox 22">
                              <a:extLst>
                                <a:ext uri="{FF2B5EF4-FFF2-40B4-BE49-F238E27FC236}">
                                  <a16:creationId xmlns:a16="http://schemas.microsoft.com/office/drawing/2014/main" id="{2B32B018-83A6-B88E-08A8-A01E992D6D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04635" y="3327973"/>
                              <a:ext cx="3188521" cy="1955728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Doorstep delivery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Convenience of online shopping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Hassle free return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en-US" altLang="zh-CN" dirty="0"/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0AD831F5-C597-0191-741B-3188B08C903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573937" y="1883936"/>
                            <a:ext cx="4148703" cy="4133129"/>
                            <a:chOff x="6023803" y="1226497"/>
                            <a:chExt cx="4785756" cy="4607626"/>
                          </a:xfrm>
                        </p:grpSpPr>
                        <p:sp>
                          <p:nvSpPr>
                            <p:cNvPr id="38" name="Rectangle 37">
                              <a:extLst>
                                <a:ext uri="{FF2B5EF4-FFF2-40B4-BE49-F238E27FC236}">
                                  <a16:creationId xmlns:a16="http://schemas.microsoft.com/office/drawing/2014/main" id="{C40FA48B-AA2E-848B-2397-7C0BB6D8A2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23803" y="1226497"/>
                              <a:ext cx="4785756" cy="4607626"/>
                            </a:xfrm>
                            <a:prstGeom prst="rect">
                              <a:avLst/>
                            </a:prstGeom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39" name="TextBox 38">
                              <a:extLst>
                                <a:ext uri="{FF2B5EF4-FFF2-40B4-BE49-F238E27FC236}">
                                  <a16:creationId xmlns:a16="http://schemas.microsoft.com/office/drawing/2014/main" id="{2BDAA574-7AC5-A4D4-39CD-98F1A65C459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45857" y="1862130"/>
                              <a:ext cx="1929035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jobs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40" name="TextBox 39">
                              <a:extLst>
                                <a:ext uri="{FF2B5EF4-FFF2-40B4-BE49-F238E27FC236}">
                                  <a16:creationId xmlns:a16="http://schemas.microsoft.com/office/drawing/2014/main" id="{69CDE7EA-BEB2-AD75-F36F-39271F334A8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60945" y="2665349"/>
                              <a:ext cx="3528508" cy="1646930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Functional job: Placing order with one click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Emotional job: Satisfy online shopping wishes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</p:grpSp>
                  </p:grpSp>
                  <p:pic>
                    <p:nvPicPr>
                      <p:cNvPr id="12" name="Graphic 57" descr="Checklist">
                        <a:extLst>
                          <a:ext uri="{FF2B5EF4-FFF2-40B4-BE49-F238E27FC236}">
                            <a16:creationId xmlns:a16="http://schemas.microsoft.com/office/drawing/2014/main" id="{18C9BA70-76AF-7EAE-7088-CE6A54C6F8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17732" y="3351609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5" name="Graphic 51" descr="Smiling face with no fill">
                      <a:extLst>
                        <a:ext uri="{FF2B5EF4-FFF2-40B4-BE49-F238E27FC236}">
                          <a16:creationId xmlns:a16="http://schemas.microsoft.com/office/drawing/2014/main" id="{0873DEDE-8306-A388-BBCF-176D116243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68078">
                      <a:off x="9629342" y="3156318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7EAF6D64-8407-29F7-C744-7E36B99F6D54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846271" y="2450203"/>
                    <a:ext cx="4148703" cy="4133129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03BE901-D3BC-7E59-D559-A8EB3F3A8A25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54471" y="3006665"/>
                    <a:ext cx="18004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Customer pains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1CF5F93-C0D1-6BE7-E751-992079F4F2C4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23005" y="4326132"/>
                    <a:ext cx="3122046" cy="1754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Long delivery time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Items out of stock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Lost or damaged items during delivery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42" name="Graphic 54" descr="Sad face with no fill">
                    <a:extLst>
                      <a:ext uri="{FF2B5EF4-FFF2-40B4-BE49-F238E27FC236}">
                        <a16:creationId xmlns:a16="http://schemas.microsoft.com/office/drawing/2014/main" id="{8E4E4613-C11E-A41F-D10D-ED0C7474CD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600000">
                    <a:off x="9519511" y="3374455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C8809192-C57A-B394-AC37-6BB12086F05E}"/>
                    </a:ext>
                  </a:extLst>
                </p:cNvPr>
                <p:cNvGrpSpPr/>
                <p:nvPr/>
              </p:nvGrpSpPr>
              <p:grpSpPr>
                <a:xfrm rot="1200000">
                  <a:off x="10067396" y="3696401"/>
                  <a:ext cx="4148703" cy="4505570"/>
                  <a:chOff x="8720990" y="2625280"/>
                  <a:chExt cx="4148703" cy="4505570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BC0E1E9E-B0E0-1C44-0197-D2DD2B766157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720990" y="2625280"/>
                    <a:ext cx="4148703" cy="4133129"/>
                  </a:xfrm>
                  <a:prstGeom prst="rect">
                    <a:avLst/>
                  </a:prstGeom>
                  <a:gradFill>
                    <a:gsLst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10000">
                        <a:srgbClr val="0070C0"/>
                      </a:gs>
                    </a:gsLst>
                    <a:lin ang="27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8F5E5BD-54F1-04E7-F733-55FF22B740B9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392213" y="2944529"/>
                    <a:ext cx="1820681" cy="3312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Products &amp; Services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F5A2E5E-B96E-D357-AA15-F9C7BD53219F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8814453" y="4268528"/>
                    <a:ext cx="2764083" cy="28623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Prime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customer service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Traditional delivery stations and facilities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Testing on autonomous delivery robot</a:t>
                    </a:r>
                  </a:p>
                  <a:p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8" name="Graphic 61" descr="Covered plate">
                    <a:extLst>
                      <a:ext uri="{FF2B5EF4-FFF2-40B4-BE49-F238E27FC236}">
                        <a16:creationId xmlns:a16="http://schemas.microsoft.com/office/drawing/2014/main" id="{263A08BC-478F-715C-D75B-4D814D6D08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905729" y="350223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Graphic 63" descr="Barcode">
                    <a:extLst>
                      <a:ext uri="{FF2B5EF4-FFF2-40B4-BE49-F238E27FC236}">
                        <a16:creationId xmlns:a16="http://schemas.microsoft.com/office/drawing/2014/main" id="{DCC7A4D0-9FAB-6260-83C5-F7D4AA6EAE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387534" y="325208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5C6D06-7907-AFED-A6E6-ACF012351F56}"/>
                  </a:ext>
                </a:extLst>
              </p:cNvPr>
              <p:cNvGrpSpPr/>
              <p:nvPr/>
            </p:nvGrpSpPr>
            <p:grpSpPr>
              <a:xfrm rot="2400000">
                <a:off x="11137532" y="6345900"/>
                <a:ext cx="4148703" cy="4133129"/>
                <a:chOff x="8392150" y="2469794"/>
                <a:chExt cx="4148703" cy="413312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1D8770F-EA5F-E5D1-1415-199EC4059666}"/>
                    </a:ext>
                  </a:extLst>
                </p:cNvPr>
                <p:cNvSpPr/>
                <p:nvPr/>
              </p:nvSpPr>
              <p:spPr>
                <a:xfrm rot="600000">
                  <a:off x="8392150" y="2469794"/>
                  <a:ext cx="4148703" cy="4133129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  <a:alpha val="3644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FCA5F32-845B-B08E-77C3-CA1B8BB85CA9}"/>
                    </a:ext>
                  </a:extLst>
                </p:cNvPr>
                <p:cNvSpPr txBox="1"/>
                <p:nvPr/>
              </p:nvSpPr>
              <p:spPr>
                <a:xfrm rot="600000">
                  <a:off x="9402416" y="2918547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>
                      <a:latin typeface="Apple Chancery" panose="03020702040506060504" pitchFamily="66" charset="-79"/>
                      <a:cs typeface="Apple Chancery" panose="03020702040506060504" pitchFamily="66" charset="-79"/>
                    </a:rPr>
                    <a:t>Gain creators</a:t>
                  </a:r>
                  <a:endParaRPr kumimoji="1" lang="zh-CN" altLang="en-US" dirty="0">
                    <a:latin typeface="Apple Chancery" panose="03020702040506060504" pitchFamily="66" charset="-79"/>
                    <a:cs typeface="Apple Chancery" panose="03020702040506060504" pitchFamily="66" charset="-79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C68337-5F75-6C7D-7F51-23A2B73E93FE}"/>
                    </a:ext>
                  </a:extLst>
                </p:cNvPr>
                <p:cNvSpPr txBox="1"/>
                <p:nvPr/>
              </p:nvSpPr>
              <p:spPr>
                <a:xfrm rot="600000">
                  <a:off x="8852561" y="4694483"/>
                  <a:ext cx="300929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Amazon platform with user-friendly UI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Filter of items based on categories or price range</a:t>
                  </a:r>
                </a:p>
              </p:txBody>
            </p:sp>
            <p:pic>
              <p:nvPicPr>
                <p:cNvPr id="47" name="Graphic 45" descr="Upward trend">
                  <a:extLst>
                    <a:ext uri="{FF2B5EF4-FFF2-40B4-BE49-F238E27FC236}">
                      <a16:creationId xmlns:a16="http://schemas.microsoft.com/office/drawing/2014/main" id="{32E78C7D-9F1E-25B4-C22D-36152745D8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726681">
                  <a:off x="9317416" y="3261696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4E8FFCE-6962-5E88-C72F-19EB2F319FD4}"/>
                </a:ext>
              </a:extLst>
            </p:cNvPr>
            <p:cNvGrpSpPr/>
            <p:nvPr/>
          </p:nvGrpSpPr>
          <p:grpSpPr>
            <a:xfrm rot="3000000">
              <a:off x="7142792" y="6506773"/>
              <a:ext cx="4056900" cy="4226657"/>
              <a:chOff x="8152727" y="6205975"/>
              <a:chExt cx="4056900" cy="422665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5BEBBA6-F10E-69C8-3FED-B56450AC63CE}"/>
                  </a:ext>
                </a:extLst>
              </p:cNvPr>
              <p:cNvSpPr/>
              <p:nvPr/>
            </p:nvSpPr>
            <p:spPr>
              <a:xfrm rot="600000">
                <a:off x="8152727" y="6205975"/>
                <a:ext cx="4056900" cy="422665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644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0A9A6F0-B339-8D8A-12F1-06F78086E623}"/>
                  </a:ext>
                </a:extLst>
              </p:cNvPr>
              <p:cNvSpPr txBox="1"/>
              <p:nvPr/>
            </p:nvSpPr>
            <p:spPr>
              <a:xfrm rot="600000">
                <a:off x="8909843" y="6565622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00E1412-C12E-1C73-6986-14AE52C67C4D}"/>
                  </a:ext>
                </a:extLst>
              </p:cNvPr>
              <p:cNvSpPr txBox="1"/>
              <p:nvPr/>
            </p:nvSpPr>
            <p:spPr>
              <a:xfrm rot="600000">
                <a:off x="8375142" y="8011096"/>
                <a:ext cx="286994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Secure payment methods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Easy check out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7 day trail policy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Faster delivery options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Cooperate with other delivery companies</a:t>
                </a:r>
              </a:p>
            </p:txBody>
          </p:sp>
          <p:pic>
            <p:nvPicPr>
              <p:cNvPr id="94" name="Graphic 48" descr="Needle">
                <a:extLst>
                  <a:ext uri="{FF2B5EF4-FFF2-40B4-BE49-F238E27FC236}">
                    <a16:creationId xmlns:a16="http://schemas.microsoft.com/office/drawing/2014/main" id="{093FFFC5-4386-FC91-2DD5-B5558A5AF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95014">
                <a:off x="8890529" y="6896996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394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 for Amazon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8CA8613-7C6B-89BE-96D3-59A4C215C98D}"/>
              </a:ext>
            </a:extLst>
          </p:cNvPr>
          <p:cNvGrpSpPr/>
          <p:nvPr/>
        </p:nvGrpSpPr>
        <p:grpSpPr>
          <a:xfrm rot="-3000000">
            <a:off x="-11531732" y="1670977"/>
            <a:ext cx="23870983" cy="14109132"/>
            <a:chOff x="-12586413" y="-3460580"/>
            <a:chExt cx="23870983" cy="14109132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70BDA74-8AFD-1D50-9CFF-B772C8DA2A64}"/>
                </a:ext>
              </a:extLst>
            </p:cNvPr>
            <p:cNvGrpSpPr/>
            <p:nvPr/>
          </p:nvGrpSpPr>
          <p:grpSpPr>
            <a:xfrm>
              <a:off x="-12586413" y="-3460580"/>
              <a:ext cx="21198893" cy="10459430"/>
              <a:chOff x="-5912658" y="19599"/>
              <a:chExt cx="21198893" cy="1045943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7B92AC0-72AD-C08F-8302-E552BBCD0AA1}"/>
                  </a:ext>
                </a:extLst>
              </p:cNvPr>
              <p:cNvGrpSpPr/>
              <p:nvPr/>
            </p:nvGrpSpPr>
            <p:grpSpPr>
              <a:xfrm>
                <a:off x="-5912658" y="19599"/>
                <a:ext cx="17425895" cy="7415509"/>
                <a:chOff x="-3101218" y="399609"/>
                <a:chExt cx="17425895" cy="7415509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1E6527A-556A-851E-21B6-86DACDC11394}"/>
                    </a:ext>
                  </a:extLst>
                </p:cNvPr>
                <p:cNvGrpSpPr/>
                <p:nvPr/>
              </p:nvGrpSpPr>
              <p:grpSpPr>
                <a:xfrm rot="600000">
                  <a:off x="-3101218" y="399609"/>
                  <a:ext cx="13387849" cy="4584192"/>
                  <a:chOff x="-392875" y="1999140"/>
                  <a:chExt cx="13387849" cy="4584192"/>
                </a:xfrm>
              </p:grpSpPr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35D54BE8-816D-C778-24D0-F0C3F0F1B66E}"/>
                      </a:ext>
                    </a:extLst>
                  </p:cNvPr>
                  <p:cNvGrpSpPr/>
                  <p:nvPr/>
                </p:nvGrpSpPr>
                <p:grpSpPr>
                  <a:xfrm rot="-600000">
                    <a:off x="-392875" y="1999140"/>
                    <a:ext cx="8796785" cy="4557969"/>
                    <a:chOff x="4237484" y="1908733"/>
                    <a:chExt cx="8796785" cy="4557969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1863809C-108C-D228-072A-D909769B3B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7484" y="1908733"/>
                      <a:ext cx="8796785" cy="4557969"/>
                      <a:chOff x="4237484" y="1908733"/>
                      <a:chExt cx="8796785" cy="4557969"/>
                    </a:xfrm>
                  </p:grpSpPr>
                  <p:grpSp>
                    <p:nvGrpSpPr>
                      <p:cNvPr id="44" name="Group 43">
                        <a:extLst>
                          <a:ext uri="{FF2B5EF4-FFF2-40B4-BE49-F238E27FC236}">
                            <a16:creationId xmlns:a16="http://schemas.microsoft.com/office/drawing/2014/main" id="{1819D72F-B59A-F0B5-2E00-B249CDE00D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37484" y="1908733"/>
                        <a:ext cx="8796785" cy="4557969"/>
                        <a:chOff x="2256581" y="4146689"/>
                        <a:chExt cx="8796785" cy="4557969"/>
                      </a:xfrm>
                    </p:grpSpPr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A49239F6-317B-7072-5D96-E347A8AA187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09003" y="4980167"/>
                          <a:ext cx="1245911" cy="1113067"/>
                          <a:chOff x="8022214" y="585917"/>
                          <a:chExt cx="1245911" cy="1113067"/>
                        </a:xfrm>
                      </p:grpSpPr>
                      <p:pic>
                        <p:nvPicPr>
                          <p:cNvPr id="9" name="Graphic 8" descr="Covered plate">
                            <a:extLst>
                              <a:ext uri="{FF2B5EF4-FFF2-40B4-BE49-F238E27FC236}">
                                <a16:creationId xmlns:a16="http://schemas.microsoft.com/office/drawing/2014/main" id="{89160D23-BBD2-DCD6-9D4A-BD4EB2014D9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96DAC541-7B7A-43D3-8B79-37D633B846F1}">
                                <asvg:svgBlip xmlns:asvg="http://schemas.microsoft.com/office/drawing/2016/SVG/main" r:embed="rId3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353725" y="784584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1" name="Graphic 10" descr="Barcode">
                            <a:extLst>
                              <a:ext uri="{FF2B5EF4-FFF2-40B4-BE49-F238E27FC236}">
                                <a16:creationId xmlns:a16="http://schemas.microsoft.com/office/drawing/2014/main" id="{6F8C88C7-E703-9702-6E0B-472E0FE0957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96DAC541-7B7A-43D3-8B79-37D633B846F1}">
                                <asvg:svgBlip xmlns:asvg="http://schemas.microsoft.com/office/drawing/2016/SVG/main" r:embed="rId5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022214" y="585917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43" name="Group 42">
                          <a:extLst>
                            <a:ext uri="{FF2B5EF4-FFF2-40B4-BE49-F238E27FC236}">
                              <a16:creationId xmlns:a16="http://schemas.microsoft.com/office/drawing/2014/main" id="{68E556A8-1A1D-043B-B265-B48DC7C8EA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256581" y="4146689"/>
                          <a:ext cx="8796785" cy="4557969"/>
                          <a:chOff x="3573937" y="1883936"/>
                          <a:chExt cx="8796785" cy="4557969"/>
                        </a:xfrm>
                      </p:grpSpPr>
                      <p:grpSp>
                        <p:nvGrpSpPr>
                          <p:cNvPr id="20" name="Group 19">
                            <a:extLst>
                              <a:ext uri="{FF2B5EF4-FFF2-40B4-BE49-F238E27FC236}">
                                <a16:creationId xmlns:a16="http://schemas.microsoft.com/office/drawing/2014/main" id="{F460F795-2C7E-7983-5293-A0A04803E29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600000">
                            <a:off x="8222019" y="2308776"/>
                            <a:ext cx="4148703" cy="4133129"/>
                            <a:chOff x="6074976" y="1241784"/>
                            <a:chExt cx="4785756" cy="4607626"/>
                          </a:xfrm>
                        </p:grpSpPr>
                        <p:sp>
                          <p:nvSpPr>
                            <p:cNvPr id="21" name="Rectangle 20">
                              <a:extLst>
                                <a:ext uri="{FF2B5EF4-FFF2-40B4-BE49-F238E27FC236}">
                                  <a16:creationId xmlns:a16="http://schemas.microsoft.com/office/drawing/2014/main" id="{22D2DDC8-4730-7E21-837C-D1CE88948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74976" y="1241784"/>
                              <a:ext cx="4785756" cy="4607626"/>
                            </a:xfrm>
                            <a:prstGeom prst="rect">
                              <a:avLst/>
                            </a:prstGeom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22" name="TextBox 21">
                              <a:extLst>
                                <a:ext uri="{FF2B5EF4-FFF2-40B4-BE49-F238E27FC236}">
                                  <a16:creationId xmlns:a16="http://schemas.microsoft.com/office/drawing/2014/main" id="{9AE4A983-2FE5-3785-051D-4905B2EFF76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57502" y="1840928"/>
                              <a:ext cx="2076967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gains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23" name="TextBox 22">
                              <a:extLst>
                                <a:ext uri="{FF2B5EF4-FFF2-40B4-BE49-F238E27FC236}">
                                  <a16:creationId xmlns:a16="http://schemas.microsoft.com/office/drawing/2014/main" id="{2B32B018-83A6-B88E-08A8-A01E992D6D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04635" y="3327973"/>
                              <a:ext cx="3188521" cy="1955728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Doorstep delivery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Convenience of online shopping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Hassle free return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en-US" altLang="zh-CN" dirty="0"/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0AD831F5-C597-0191-741B-3188B08C903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573937" y="1883936"/>
                            <a:ext cx="4148703" cy="4133129"/>
                            <a:chOff x="6023803" y="1226497"/>
                            <a:chExt cx="4785756" cy="4607626"/>
                          </a:xfrm>
                        </p:grpSpPr>
                        <p:sp>
                          <p:nvSpPr>
                            <p:cNvPr id="38" name="Rectangle 37">
                              <a:extLst>
                                <a:ext uri="{FF2B5EF4-FFF2-40B4-BE49-F238E27FC236}">
                                  <a16:creationId xmlns:a16="http://schemas.microsoft.com/office/drawing/2014/main" id="{C40FA48B-AA2E-848B-2397-7C0BB6D8A2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23803" y="1226497"/>
                              <a:ext cx="4785756" cy="4607626"/>
                            </a:xfrm>
                            <a:prstGeom prst="rect">
                              <a:avLst/>
                            </a:prstGeom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39" name="TextBox 38">
                              <a:extLst>
                                <a:ext uri="{FF2B5EF4-FFF2-40B4-BE49-F238E27FC236}">
                                  <a16:creationId xmlns:a16="http://schemas.microsoft.com/office/drawing/2014/main" id="{2BDAA574-7AC5-A4D4-39CD-98F1A65C459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45857" y="1862130"/>
                              <a:ext cx="1929035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jobs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40" name="TextBox 39">
                              <a:extLst>
                                <a:ext uri="{FF2B5EF4-FFF2-40B4-BE49-F238E27FC236}">
                                  <a16:creationId xmlns:a16="http://schemas.microsoft.com/office/drawing/2014/main" id="{69CDE7EA-BEB2-AD75-F36F-39271F334A8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60945" y="2665349"/>
                              <a:ext cx="3528508" cy="1646930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Functional job: Placing order with one click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Emotional job: Satisfy online shopping wishes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</p:grpSp>
                  </p:grpSp>
                  <p:pic>
                    <p:nvPicPr>
                      <p:cNvPr id="12" name="Graphic 57" descr="Checklist">
                        <a:extLst>
                          <a:ext uri="{FF2B5EF4-FFF2-40B4-BE49-F238E27FC236}">
                            <a16:creationId xmlns:a16="http://schemas.microsoft.com/office/drawing/2014/main" id="{18C9BA70-76AF-7EAE-7088-CE6A54C6F8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17732" y="3351609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5" name="Graphic 51" descr="Smiling face with no fill">
                      <a:extLst>
                        <a:ext uri="{FF2B5EF4-FFF2-40B4-BE49-F238E27FC236}">
                          <a16:creationId xmlns:a16="http://schemas.microsoft.com/office/drawing/2014/main" id="{0873DEDE-8306-A388-BBCF-176D116243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68078">
                      <a:off x="9629342" y="3156318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7EAF6D64-8407-29F7-C744-7E36B99F6D54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846271" y="2450203"/>
                    <a:ext cx="4148703" cy="4133129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03BE901-D3BC-7E59-D559-A8EB3F3A8A25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54471" y="3006665"/>
                    <a:ext cx="18004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Customer pains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1CF5F93-C0D1-6BE7-E751-992079F4F2C4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23005" y="4326132"/>
                    <a:ext cx="3122046" cy="1754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Long delivery time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Items out of stock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Lost or damaged items during delivery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42" name="Graphic 54" descr="Sad face with no fill">
                    <a:extLst>
                      <a:ext uri="{FF2B5EF4-FFF2-40B4-BE49-F238E27FC236}">
                        <a16:creationId xmlns:a16="http://schemas.microsoft.com/office/drawing/2014/main" id="{8E4E4613-C11E-A41F-D10D-ED0C7474CD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600000">
                    <a:off x="9519511" y="3374455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C8809192-C57A-B394-AC37-6BB12086F05E}"/>
                    </a:ext>
                  </a:extLst>
                </p:cNvPr>
                <p:cNvGrpSpPr/>
                <p:nvPr/>
              </p:nvGrpSpPr>
              <p:grpSpPr>
                <a:xfrm rot="1200000">
                  <a:off x="10175974" y="3592341"/>
                  <a:ext cx="4148703" cy="4222777"/>
                  <a:chOff x="8739069" y="2498887"/>
                  <a:chExt cx="4148703" cy="4222777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BC0E1E9E-B0E0-1C44-0197-D2DD2B766157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739069" y="2498887"/>
                    <a:ext cx="4148703" cy="4133129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8F5E5BD-54F1-04E7-F733-55FF22B740B9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392213" y="2944529"/>
                    <a:ext cx="1820681" cy="3312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Products &amp; Services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F5A2E5E-B96E-D357-AA15-F9C7BD53219F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8886603" y="3859342"/>
                    <a:ext cx="2764083" cy="28623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Prime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customer service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Traditional delivery stations and facilities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Testing on autonomous delivery robot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8" name="Graphic 61" descr="Covered plate">
                    <a:extLst>
                      <a:ext uri="{FF2B5EF4-FFF2-40B4-BE49-F238E27FC236}">
                        <a16:creationId xmlns:a16="http://schemas.microsoft.com/office/drawing/2014/main" id="{263A08BC-478F-715C-D75B-4D814D6D08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905729" y="350223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Graphic 63" descr="Barcode">
                    <a:extLst>
                      <a:ext uri="{FF2B5EF4-FFF2-40B4-BE49-F238E27FC236}">
                        <a16:creationId xmlns:a16="http://schemas.microsoft.com/office/drawing/2014/main" id="{DCC7A4D0-9FAB-6260-83C5-F7D4AA6EAE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387534" y="325208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5C6D06-7907-AFED-A6E6-ACF012351F56}"/>
                  </a:ext>
                </a:extLst>
              </p:cNvPr>
              <p:cNvGrpSpPr/>
              <p:nvPr/>
            </p:nvGrpSpPr>
            <p:grpSpPr>
              <a:xfrm rot="2400000">
                <a:off x="11137532" y="6345900"/>
                <a:ext cx="4148703" cy="4133129"/>
                <a:chOff x="8392150" y="2469794"/>
                <a:chExt cx="4148703" cy="413312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1D8770F-EA5F-E5D1-1415-199EC4059666}"/>
                    </a:ext>
                  </a:extLst>
                </p:cNvPr>
                <p:cNvSpPr/>
                <p:nvPr/>
              </p:nvSpPr>
              <p:spPr>
                <a:xfrm rot="600000">
                  <a:off x="8392150" y="2469794"/>
                  <a:ext cx="4148703" cy="4133129"/>
                </a:xfrm>
                <a:prstGeom prst="rect">
                  <a:avLst/>
                </a:prstGeom>
                <a:gradFill>
                  <a:gsLst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10000">
                      <a:srgbClr val="0070C0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FCA5F32-845B-B08E-77C3-CA1B8BB85CA9}"/>
                    </a:ext>
                  </a:extLst>
                </p:cNvPr>
                <p:cNvSpPr txBox="1"/>
                <p:nvPr/>
              </p:nvSpPr>
              <p:spPr>
                <a:xfrm rot="600000">
                  <a:off x="9402416" y="2918547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>
                      <a:latin typeface="Apple Chancery" panose="03020702040506060504" pitchFamily="66" charset="-79"/>
                      <a:cs typeface="Apple Chancery" panose="03020702040506060504" pitchFamily="66" charset="-79"/>
                    </a:rPr>
                    <a:t>Gain creators</a:t>
                  </a:r>
                  <a:endParaRPr kumimoji="1" lang="zh-CN" altLang="en-US" dirty="0">
                    <a:latin typeface="Apple Chancery" panose="03020702040506060504" pitchFamily="66" charset="-79"/>
                    <a:cs typeface="Apple Chancery" panose="03020702040506060504" pitchFamily="66" charset="-79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C68337-5F75-6C7D-7F51-23A2B73E93FE}"/>
                    </a:ext>
                  </a:extLst>
                </p:cNvPr>
                <p:cNvSpPr txBox="1"/>
                <p:nvPr/>
              </p:nvSpPr>
              <p:spPr>
                <a:xfrm rot="600000">
                  <a:off x="8924712" y="4285297"/>
                  <a:ext cx="300929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Amazon platform with user-friendly UI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Filter of items based on categories or price range</a:t>
                  </a:r>
                </a:p>
              </p:txBody>
            </p:sp>
            <p:pic>
              <p:nvPicPr>
                <p:cNvPr id="47" name="Graphic 45" descr="Upward trend">
                  <a:extLst>
                    <a:ext uri="{FF2B5EF4-FFF2-40B4-BE49-F238E27FC236}">
                      <a16:creationId xmlns:a16="http://schemas.microsoft.com/office/drawing/2014/main" id="{32E78C7D-9F1E-25B4-C22D-36152745D8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726681">
                  <a:off x="9317416" y="3261696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4E8FFCE-6962-5E88-C72F-19EB2F319FD4}"/>
                </a:ext>
              </a:extLst>
            </p:cNvPr>
            <p:cNvGrpSpPr/>
            <p:nvPr/>
          </p:nvGrpSpPr>
          <p:grpSpPr>
            <a:xfrm rot="3000000">
              <a:off x="7142792" y="6506773"/>
              <a:ext cx="4056900" cy="4226657"/>
              <a:chOff x="8152727" y="6205975"/>
              <a:chExt cx="4056900" cy="422665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5BEBBA6-F10E-69C8-3FED-B56450AC63CE}"/>
                  </a:ext>
                </a:extLst>
              </p:cNvPr>
              <p:cNvSpPr/>
              <p:nvPr/>
            </p:nvSpPr>
            <p:spPr>
              <a:xfrm rot="600000">
                <a:off x="8152727" y="6205975"/>
                <a:ext cx="4056900" cy="422665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644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0A9A6F0-B339-8D8A-12F1-06F78086E623}"/>
                  </a:ext>
                </a:extLst>
              </p:cNvPr>
              <p:cNvSpPr txBox="1"/>
              <p:nvPr/>
            </p:nvSpPr>
            <p:spPr>
              <a:xfrm rot="600000">
                <a:off x="8909843" y="6565622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00E1412-C12E-1C73-6986-14AE52C67C4D}"/>
                  </a:ext>
                </a:extLst>
              </p:cNvPr>
              <p:cNvSpPr txBox="1"/>
              <p:nvPr/>
            </p:nvSpPr>
            <p:spPr>
              <a:xfrm rot="600000">
                <a:off x="8375142" y="8011096"/>
                <a:ext cx="286994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Secure payment methods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Easy check out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7 day trail policy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Faster delivery options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Cooperate with other delivery companies</a:t>
                </a:r>
              </a:p>
            </p:txBody>
          </p:sp>
          <p:pic>
            <p:nvPicPr>
              <p:cNvPr id="94" name="Graphic 48" descr="Needle">
                <a:extLst>
                  <a:ext uri="{FF2B5EF4-FFF2-40B4-BE49-F238E27FC236}">
                    <a16:creationId xmlns:a16="http://schemas.microsoft.com/office/drawing/2014/main" id="{093FFFC5-4386-FC91-2DD5-B5558A5AF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95014">
                <a:off x="8890529" y="6896996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415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CA6265-C492-02C7-8113-1EF834DF0A96}"/>
              </a:ext>
            </a:extLst>
          </p:cNvPr>
          <p:cNvSpPr/>
          <p:nvPr/>
        </p:nvSpPr>
        <p:spPr>
          <a:xfrm>
            <a:off x="0" y="0"/>
            <a:ext cx="12192000" cy="79273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70000"/>
                </a:schemeClr>
              </a:gs>
              <a:gs pos="61000">
                <a:srgbClr val="00206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76DCC-5FD5-7A08-2BA7-1287A960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406" r="10140" b="62102"/>
          <a:stretch>
            <a:fillRect/>
          </a:stretch>
        </p:blipFill>
        <p:spPr>
          <a:xfrm>
            <a:off x="7976771" y="-133350"/>
            <a:ext cx="2982382" cy="2931142"/>
          </a:xfrm>
          <a:custGeom>
            <a:avLst/>
            <a:gdLst>
              <a:gd name="connsiteX0" fmla="*/ 1491191 w 2982382"/>
              <a:gd name="connsiteY0" fmla="*/ 0 h 2931142"/>
              <a:gd name="connsiteX1" fmla="*/ 2982382 w 2982382"/>
              <a:gd name="connsiteY1" fmla="*/ 1465571 h 2931142"/>
              <a:gd name="connsiteX2" fmla="*/ 1491191 w 2982382"/>
              <a:gd name="connsiteY2" fmla="*/ 2931142 h 2931142"/>
              <a:gd name="connsiteX3" fmla="*/ 0 w 2982382"/>
              <a:gd name="connsiteY3" fmla="*/ 1465571 h 2931142"/>
              <a:gd name="connsiteX4" fmla="*/ 1491191 w 2982382"/>
              <a:gd name="connsiteY4" fmla="*/ 0 h 293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2382" h="2931142">
                <a:moveTo>
                  <a:pt x="1491191" y="0"/>
                </a:moveTo>
                <a:cubicBezTo>
                  <a:pt x="2314753" y="0"/>
                  <a:pt x="2982382" y="656158"/>
                  <a:pt x="2982382" y="1465571"/>
                </a:cubicBezTo>
                <a:cubicBezTo>
                  <a:pt x="2982382" y="2274984"/>
                  <a:pt x="2314753" y="2931142"/>
                  <a:pt x="1491191" y="2931142"/>
                </a:cubicBezTo>
                <a:cubicBezTo>
                  <a:pt x="667629" y="2931142"/>
                  <a:pt x="0" y="2274984"/>
                  <a:pt x="0" y="1465571"/>
                </a:cubicBezTo>
                <a:cubicBezTo>
                  <a:pt x="0" y="656158"/>
                  <a:pt x="667629" y="0"/>
                  <a:pt x="1491191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254D5-C7CB-32E9-C522-A1AAD0334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00" y="4837977"/>
            <a:ext cx="3386066" cy="1210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E0BE50-FA59-91E7-DE03-519C031649F4}"/>
              </a:ext>
            </a:extLst>
          </p:cNvPr>
          <p:cNvSpPr/>
          <p:nvPr/>
        </p:nvSpPr>
        <p:spPr>
          <a:xfrm>
            <a:off x="3868480" y="1532455"/>
            <a:ext cx="33215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[Automobiles]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9B344-8E24-0B95-3031-81409F110EDE}"/>
              </a:ext>
            </a:extLst>
          </p:cNvPr>
          <p:cNvSpPr txBox="1"/>
          <p:nvPr/>
        </p:nvSpPr>
        <p:spPr>
          <a:xfrm>
            <a:off x="5343033" y="2151461"/>
            <a:ext cx="6155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800" dirty="0">
                <a:solidFill>
                  <a:schemeClr val="bg1"/>
                </a:solidFill>
              </a:rPr>
              <a:t>----------------------</a:t>
            </a:r>
          </a:p>
          <a:p>
            <a:r>
              <a:rPr lang="en-CN" sz="1800" dirty="0">
                <a:solidFill>
                  <a:schemeClr val="bg1"/>
                </a:solidFill>
              </a:rPr>
              <a:t>            Elon Musk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2FB54-FD75-88F4-5AD9-BF07446334C2}"/>
              </a:ext>
            </a:extLst>
          </p:cNvPr>
          <p:cNvSpPr txBox="1"/>
          <p:nvPr/>
        </p:nvSpPr>
        <p:spPr>
          <a:xfrm>
            <a:off x="1087285" y="3234055"/>
            <a:ext cx="6769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b="0" i="0" dirty="0">
                <a:solidFill>
                  <a:schemeClr val="bg1"/>
                </a:solidFill>
                <a:effectLst/>
              </a:rPr>
              <a:t>pecializes in electric vehicle manufacturing, energy storage systems, and solar panel production. The company was founded in 2003 by Elon Musk, Martin Eberhard, Marc </a:t>
            </a:r>
            <a:r>
              <a:rPr lang="en-US" b="0" i="0" dirty="0" err="1">
                <a:solidFill>
                  <a:schemeClr val="bg1"/>
                </a:solidFill>
                <a:effectLst/>
              </a:rPr>
              <a:t>Tarpenning</a:t>
            </a:r>
            <a:r>
              <a:rPr lang="en-US" b="0" i="0" dirty="0">
                <a:solidFill>
                  <a:schemeClr val="bg1"/>
                </a:solidFill>
                <a:effectLst/>
              </a:rPr>
              <a:t>, JB </a:t>
            </a:r>
            <a:r>
              <a:rPr lang="en-US" b="0" i="0" dirty="0" err="1">
                <a:solidFill>
                  <a:schemeClr val="bg1"/>
                </a:solidFill>
                <a:effectLst/>
              </a:rPr>
              <a:t>Straubel</a:t>
            </a:r>
            <a:r>
              <a:rPr lang="en-US" b="0" i="0" dirty="0">
                <a:solidFill>
                  <a:schemeClr val="bg1"/>
                </a:solidFill>
                <a:effectLst/>
              </a:rPr>
              <a:t>, and Ian Wright, with the goal of accelerating the transition to sustainable energy.</a:t>
            </a:r>
            <a:br>
              <a:rPr lang="en-US" dirty="0">
                <a:solidFill>
                  <a:schemeClr val="bg1"/>
                </a:solidFill>
              </a:rPr>
            </a:b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996B5812-4C47-DCF3-FBFC-F49897417FCB}"/>
              </a:ext>
            </a:extLst>
          </p:cNvPr>
          <p:cNvSpPr/>
          <p:nvPr/>
        </p:nvSpPr>
        <p:spPr>
          <a:xfrm rot="11721868">
            <a:off x="7632184" y="1785382"/>
            <a:ext cx="2374409" cy="3886872"/>
          </a:xfrm>
          <a:prstGeom prst="triangle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0">
                <a:schemeClr val="accent1">
                  <a:lumMod val="30000"/>
                  <a:lumOff val="70000"/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Telescope">
                <a:extLst>
                  <a:ext uri="{FF2B5EF4-FFF2-40B4-BE49-F238E27FC236}">
                    <a16:creationId xmlns:a16="http://schemas.microsoft.com/office/drawing/2014/main" id="{49FB3A70-357E-EB43-53EA-ADD8E0D21A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5796610"/>
                  </p:ext>
                </p:extLst>
              </p:nvPr>
            </p:nvGraphicFramePr>
            <p:xfrm>
              <a:off x="6939062" y="5296178"/>
              <a:ext cx="2970551" cy="418923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970551" cy="4189238"/>
                    </a:xfrm>
                    <a:prstGeom prst="rect">
                      <a:avLst/>
                    </a:prstGeom>
                  </am3d:spPr>
                  <am3d:camera>
                    <am3d:pos x="0" y="0" z="607552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4265" d="1000000"/>
                    <am3d:preTrans dx="35332" dy="-773372" dz="85392"/>
                    <am3d:scale>
                      <am3d:sx n="1000000" d="1000000"/>
                      <am3d:sy n="1000000" d="1000000"/>
                      <am3d:sz n="1000000" d="1000000"/>
                    </am3d:scale>
                    <am3d:rot ax="9457288" ay="-2327353" az="-99321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079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elescope">
                <a:extLst>
                  <a:ext uri="{FF2B5EF4-FFF2-40B4-BE49-F238E27FC236}">
                    <a16:creationId xmlns:a16="http://schemas.microsoft.com/office/drawing/2014/main" id="{49FB3A70-357E-EB43-53EA-ADD8E0D21A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9062" y="5296178"/>
                <a:ext cx="2970551" cy="41892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69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 for Amazon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8CA8613-7C6B-89BE-96D3-59A4C215C98D}"/>
              </a:ext>
            </a:extLst>
          </p:cNvPr>
          <p:cNvGrpSpPr/>
          <p:nvPr/>
        </p:nvGrpSpPr>
        <p:grpSpPr>
          <a:xfrm rot="-3600000">
            <a:off x="-15175684" y="3172231"/>
            <a:ext cx="23870983" cy="14109132"/>
            <a:chOff x="-12586413" y="-3460580"/>
            <a:chExt cx="23870983" cy="14109132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70BDA74-8AFD-1D50-9CFF-B772C8DA2A64}"/>
                </a:ext>
              </a:extLst>
            </p:cNvPr>
            <p:cNvGrpSpPr/>
            <p:nvPr/>
          </p:nvGrpSpPr>
          <p:grpSpPr>
            <a:xfrm>
              <a:off x="-12586413" y="-3460580"/>
              <a:ext cx="21198893" cy="10459430"/>
              <a:chOff x="-5912658" y="19599"/>
              <a:chExt cx="21198893" cy="1045943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7B92AC0-72AD-C08F-8302-E552BBCD0AA1}"/>
                  </a:ext>
                </a:extLst>
              </p:cNvPr>
              <p:cNvGrpSpPr/>
              <p:nvPr/>
            </p:nvGrpSpPr>
            <p:grpSpPr>
              <a:xfrm>
                <a:off x="-5912658" y="19599"/>
                <a:ext cx="17441226" cy="7328564"/>
                <a:chOff x="-3101218" y="399609"/>
                <a:chExt cx="17441226" cy="7328564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1E6527A-556A-851E-21B6-86DACDC11394}"/>
                    </a:ext>
                  </a:extLst>
                </p:cNvPr>
                <p:cNvGrpSpPr/>
                <p:nvPr/>
              </p:nvGrpSpPr>
              <p:grpSpPr>
                <a:xfrm rot="600000">
                  <a:off x="-3101218" y="399609"/>
                  <a:ext cx="13387849" cy="4584192"/>
                  <a:chOff x="-392875" y="1999140"/>
                  <a:chExt cx="13387849" cy="4584192"/>
                </a:xfrm>
              </p:grpSpPr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35D54BE8-816D-C778-24D0-F0C3F0F1B66E}"/>
                      </a:ext>
                    </a:extLst>
                  </p:cNvPr>
                  <p:cNvGrpSpPr/>
                  <p:nvPr/>
                </p:nvGrpSpPr>
                <p:grpSpPr>
                  <a:xfrm rot="-600000">
                    <a:off x="-392875" y="1999140"/>
                    <a:ext cx="8796785" cy="4557969"/>
                    <a:chOff x="4237484" y="1908733"/>
                    <a:chExt cx="8796785" cy="4557969"/>
                  </a:xfrm>
                </p:grpSpPr>
                <p:grpSp>
                  <p:nvGrpSpPr>
                    <p:cNvPr id="2" name="Group 1">
                      <a:extLst>
                        <a:ext uri="{FF2B5EF4-FFF2-40B4-BE49-F238E27FC236}">
                          <a16:creationId xmlns:a16="http://schemas.microsoft.com/office/drawing/2014/main" id="{1863809C-108C-D228-072A-D909769B3B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7484" y="1908733"/>
                      <a:ext cx="8796785" cy="4557969"/>
                      <a:chOff x="4237484" y="1908733"/>
                      <a:chExt cx="8796785" cy="4557969"/>
                    </a:xfrm>
                  </p:grpSpPr>
                  <p:grpSp>
                    <p:nvGrpSpPr>
                      <p:cNvPr id="44" name="Group 43">
                        <a:extLst>
                          <a:ext uri="{FF2B5EF4-FFF2-40B4-BE49-F238E27FC236}">
                            <a16:creationId xmlns:a16="http://schemas.microsoft.com/office/drawing/2014/main" id="{1819D72F-B59A-F0B5-2E00-B249CDE00D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37484" y="1908733"/>
                        <a:ext cx="8796785" cy="4557969"/>
                        <a:chOff x="2256581" y="4146689"/>
                        <a:chExt cx="8796785" cy="4557969"/>
                      </a:xfrm>
                    </p:grpSpPr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A49239F6-317B-7072-5D96-E347A8AA187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809003" y="4980167"/>
                          <a:ext cx="1245911" cy="1113067"/>
                          <a:chOff x="8022214" y="585917"/>
                          <a:chExt cx="1245911" cy="1113067"/>
                        </a:xfrm>
                      </p:grpSpPr>
                      <p:pic>
                        <p:nvPicPr>
                          <p:cNvPr id="9" name="Graphic 8" descr="Covered plate">
                            <a:extLst>
                              <a:ext uri="{FF2B5EF4-FFF2-40B4-BE49-F238E27FC236}">
                                <a16:creationId xmlns:a16="http://schemas.microsoft.com/office/drawing/2014/main" id="{89160D23-BBD2-DCD6-9D4A-BD4EB2014D9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96DAC541-7B7A-43D3-8B79-37D633B846F1}">
                                <asvg:svgBlip xmlns:asvg="http://schemas.microsoft.com/office/drawing/2016/SVG/main" r:embed="rId3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353725" y="784584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1" name="Graphic 10" descr="Barcode">
                            <a:extLst>
                              <a:ext uri="{FF2B5EF4-FFF2-40B4-BE49-F238E27FC236}">
                                <a16:creationId xmlns:a16="http://schemas.microsoft.com/office/drawing/2014/main" id="{6F8C88C7-E703-9702-6E0B-472E0FE0957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96DAC541-7B7A-43D3-8B79-37D633B846F1}">
                                <asvg:svgBlip xmlns:asvg="http://schemas.microsoft.com/office/drawing/2016/SVG/main" r:embed="rId5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022214" y="585917"/>
                            <a:ext cx="914400" cy="914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43" name="Group 42">
                          <a:extLst>
                            <a:ext uri="{FF2B5EF4-FFF2-40B4-BE49-F238E27FC236}">
                              <a16:creationId xmlns:a16="http://schemas.microsoft.com/office/drawing/2014/main" id="{68E556A8-1A1D-043B-B265-B48DC7C8EA5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256581" y="4146689"/>
                          <a:ext cx="8796785" cy="4557969"/>
                          <a:chOff x="3573937" y="1883936"/>
                          <a:chExt cx="8796785" cy="4557969"/>
                        </a:xfrm>
                      </p:grpSpPr>
                      <p:grpSp>
                        <p:nvGrpSpPr>
                          <p:cNvPr id="20" name="Group 19">
                            <a:extLst>
                              <a:ext uri="{FF2B5EF4-FFF2-40B4-BE49-F238E27FC236}">
                                <a16:creationId xmlns:a16="http://schemas.microsoft.com/office/drawing/2014/main" id="{F460F795-2C7E-7983-5293-A0A04803E29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600000">
                            <a:off x="8222019" y="2308776"/>
                            <a:ext cx="4148703" cy="4133129"/>
                            <a:chOff x="6074976" y="1241784"/>
                            <a:chExt cx="4785756" cy="4607626"/>
                          </a:xfrm>
                        </p:grpSpPr>
                        <p:sp>
                          <p:nvSpPr>
                            <p:cNvPr id="21" name="Rectangle 20">
                              <a:extLst>
                                <a:ext uri="{FF2B5EF4-FFF2-40B4-BE49-F238E27FC236}">
                                  <a16:creationId xmlns:a16="http://schemas.microsoft.com/office/drawing/2014/main" id="{22D2DDC8-4730-7E21-837C-D1CE889489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74976" y="1241784"/>
                              <a:ext cx="4785756" cy="4607626"/>
                            </a:xfrm>
                            <a:prstGeom prst="rect">
                              <a:avLst/>
                            </a:prstGeom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22" name="TextBox 21">
                              <a:extLst>
                                <a:ext uri="{FF2B5EF4-FFF2-40B4-BE49-F238E27FC236}">
                                  <a16:creationId xmlns:a16="http://schemas.microsoft.com/office/drawing/2014/main" id="{9AE4A983-2FE5-3785-051D-4905B2EFF76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57502" y="1840928"/>
                              <a:ext cx="2076967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gains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23" name="TextBox 22">
                              <a:extLst>
                                <a:ext uri="{FF2B5EF4-FFF2-40B4-BE49-F238E27FC236}">
                                  <a16:creationId xmlns:a16="http://schemas.microsoft.com/office/drawing/2014/main" id="{2B32B018-83A6-B88E-08A8-A01E992D6DB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04635" y="3327973"/>
                              <a:ext cx="3188521" cy="1955728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Doorstep delivery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Convenience of online shopping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Hassle free return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en-US" altLang="zh-CN" dirty="0"/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0AD831F5-C597-0191-741B-3188B08C903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573937" y="1883936"/>
                            <a:ext cx="4148703" cy="4133129"/>
                            <a:chOff x="6023803" y="1226497"/>
                            <a:chExt cx="4785756" cy="4607626"/>
                          </a:xfrm>
                        </p:grpSpPr>
                        <p:sp>
                          <p:nvSpPr>
                            <p:cNvPr id="38" name="Rectangle 37">
                              <a:extLst>
                                <a:ext uri="{FF2B5EF4-FFF2-40B4-BE49-F238E27FC236}">
                                  <a16:creationId xmlns:a16="http://schemas.microsoft.com/office/drawing/2014/main" id="{C40FA48B-AA2E-848B-2397-7C0BB6D8A27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023803" y="1226497"/>
                              <a:ext cx="4785756" cy="4607626"/>
                            </a:xfrm>
                            <a:prstGeom prst="rect">
                              <a:avLst/>
                            </a:prstGeom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 dirty="0"/>
                            </a:p>
                          </p:txBody>
                        </p:sp>
                        <p:sp>
                          <p:nvSpPr>
                            <p:cNvPr id="39" name="TextBox 38">
                              <a:extLst>
                                <a:ext uri="{FF2B5EF4-FFF2-40B4-BE49-F238E27FC236}">
                                  <a16:creationId xmlns:a16="http://schemas.microsoft.com/office/drawing/2014/main" id="{2BDAA574-7AC5-A4D4-39CD-98F1A65C459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545857" y="1862130"/>
                              <a:ext cx="1929035" cy="411733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en-US" altLang="zh-CN" dirty="0">
                                  <a:latin typeface="Apple Chancery" panose="03020702040506060504" pitchFamily="66" charset="-79"/>
                                  <a:cs typeface="Apple Chancery" panose="03020702040506060504" pitchFamily="66" charset="-79"/>
                                </a:rPr>
                                <a:t>Customer jobs</a:t>
                              </a:r>
                              <a:endParaRPr kumimoji="1" lang="zh-CN" altLang="en-US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endParaRPr>
                            </a:p>
                          </p:txBody>
                        </p:sp>
                        <p:sp>
                          <p:nvSpPr>
                            <p:cNvPr id="40" name="TextBox 39">
                              <a:extLst>
                                <a:ext uri="{FF2B5EF4-FFF2-40B4-BE49-F238E27FC236}">
                                  <a16:creationId xmlns:a16="http://schemas.microsoft.com/office/drawing/2014/main" id="{69CDE7EA-BEB2-AD75-F36F-39271F334A8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60945" y="2665349"/>
                              <a:ext cx="3528508" cy="1646930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Functional job: Placing order with one click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r>
                                <a:rPr kumimoji="1" lang="en-US" altLang="zh-CN" dirty="0"/>
                                <a:t>Emotional job: Satisfy online shopping wishes</a:t>
                              </a:r>
                            </a:p>
                            <a:p>
                              <a:pPr marL="285750" indent="-285750">
                                <a:buFont typeface="Arial" panose="020B0604020202020204" pitchFamily="34" charset="0"/>
                                <a:buChar char="•"/>
                              </a:pPr>
                              <a:endParaRPr kumimoji="1" lang="zh-CN" altLang="en-US" dirty="0"/>
                            </a:p>
                          </p:txBody>
                        </p:sp>
                      </p:grpSp>
                    </p:grpSp>
                  </p:grpSp>
                  <p:pic>
                    <p:nvPicPr>
                      <p:cNvPr id="12" name="Graphic 57" descr="Checklist">
                        <a:extLst>
                          <a:ext uri="{FF2B5EF4-FFF2-40B4-BE49-F238E27FC236}">
                            <a16:creationId xmlns:a16="http://schemas.microsoft.com/office/drawing/2014/main" id="{18C9BA70-76AF-7EAE-7088-CE6A54C6F85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317732" y="3351609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5" name="Graphic 51" descr="Smiling face with no fill">
                      <a:extLst>
                        <a:ext uri="{FF2B5EF4-FFF2-40B4-BE49-F238E27FC236}">
                          <a16:creationId xmlns:a16="http://schemas.microsoft.com/office/drawing/2014/main" id="{0873DEDE-8306-A388-BBCF-176D116243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68078">
                      <a:off x="9629342" y="3156318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7EAF6D64-8407-29F7-C744-7E36B99F6D54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846271" y="2450203"/>
                    <a:ext cx="4148703" cy="4133129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03BE901-D3BC-7E59-D559-A8EB3F3A8A25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54471" y="3006665"/>
                    <a:ext cx="18004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Customer pains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1CF5F93-C0D1-6BE7-E751-992079F4F2C4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223005" y="4326132"/>
                    <a:ext cx="3122046" cy="17543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Long delivery time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Items out of stock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Lost or damaged items during delivery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42" name="Graphic 54" descr="Sad face with no fill">
                    <a:extLst>
                      <a:ext uri="{FF2B5EF4-FFF2-40B4-BE49-F238E27FC236}">
                        <a16:creationId xmlns:a16="http://schemas.microsoft.com/office/drawing/2014/main" id="{8E4E4613-C11E-A41F-D10D-ED0C7474CD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 rot="600000">
                    <a:off x="9519511" y="3374455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C8809192-C57A-B394-AC37-6BB12086F05E}"/>
                    </a:ext>
                  </a:extLst>
                </p:cNvPr>
                <p:cNvGrpSpPr/>
                <p:nvPr/>
              </p:nvGrpSpPr>
              <p:grpSpPr>
                <a:xfrm rot="1200000">
                  <a:off x="10191305" y="3595044"/>
                  <a:ext cx="4148703" cy="4133129"/>
                  <a:chOff x="8739069" y="2498887"/>
                  <a:chExt cx="4148703" cy="4133129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BC0E1E9E-B0E0-1C44-0197-D2DD2B766157}"/>
                      </a:ext>
                    </a:extLst>
                  </p:cNvPr>
                  <p:cNvSpPr/>
                  <p:nvPr/>
                </p:nvSpPr>
                <p:spPr>
                  <a:xfrm rot="600000">
                    <a:off x="8739069" y="2498887"/>
                    <a:ext cx="4148703" cy="4133129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8F5E5BD-54F1-04E7-F733-55FF22B740B9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9392213" y="2944529"/>
                    <a:ext cx="1820681" cy="3312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Products &amp; Services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F5A2E5E-B96E-D357-AA15-F9C7BD53219F}"/>
                      </a:ext>
                    </a:extLst>
                  </p:cNvPr>
                  <p:cNvSpPr txBox="1"/>
                  <p:nvPr/>
                </p:nvSpPr>
                <p:spPr>
                  <a:xfrm rot="600000">
                    <a:off x="8886602" y="3997841"/>
                    <a:ext cx="2764083" cy="2585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Prime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Amazon customer service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Traditional delivery stations and facilities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Testing on autonomous delivery robot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  <p:pic>
                <p:nvPicPr>
                  <p:cNvPr id="8" name="Graphic 61" descr="Covered plate">
                    <a:extLst>
                      <a:ext uri="{FF2B5EF4-FFF2-40B4-BE49-F238E27FC236}">
                        <a16:creationId xmlns:a16="http://schemas.microsoft.com/office/drawing/2014/main" id="{263A08BC-478F-715C-D75B-4D814D6D08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905729" y="350223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" name="Graphic 63" descr="Barcode">
                    <a:extLst>
                      <a:ext uri="{FF2B5EF4-FFF2-40B4-BE49-F238E27FC236}">
                        <a16:creationId xmlns:a16="http://schemas.microsoft.com/office/drawing/2014/main" id="{DCC7A4D0-9FAB-6260-83C5-F7D4AA6EAE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 rot="607312">
                    <a:off x="9387534" y="325208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5C6D06-7907-AFED-A6E6-ACF012351F56}"/>
                  </a:ext>
                </a:extLst>
              </p:cNvPr>
              <p:cNvGrpSpPr/>
              <p:nvPr/>
            </p:nvGrpSpPr>
            <p:grpSpPr>
              <a:xfrm rot="2400000">
                <a:off x="11137532" y="6345900"/>
                <a:ext cx="4148703" cy="4133129"/>
                <a:chOff x="8392150" y="2469794"/>
                <a:chExt cx="4148703" cy="413312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1D8770F-EA5F-E5D1-1415-199EC4059666}"/>
                    </a:ext>
                  </a:extLst>
                </p:cNvPr>
                <p:cNvSpPr/>
                <p:nvPr/>
              </p:nvSpPr>
              <p:spPr>
                <a:xfrm rot="600000">
                  <a:off x="8392150" y="2469794"/>
                  <a:ext cx="4148703" cy="4133129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FCA5F32-845B-B08E-77C3-CA1B8BB85CA9}"/>
                    </a:ext>
                  </a:extLst>
                </p:cNvPr>
                <p:cNvSpPr txBox="1"/>
                <p:nvPr/>
              </p:nvSpPr>
              <p:spPr>
                <a:xfrm rot="600000">
                  <a:off x="9402416" y="2918547"/>
                  <a:ext cx="15696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>
                      <a:latin typeface="Apple Chancery" panose="03020702040506060504" pitchFamily="66" charset="-79"/>
                      <a:cs typeface="Apple Chancery" panose="03020702040506060504" pitchFamily="66" charset="-79"/>
                    </a:rPr>
                    <a:t>Gain creators</a:t>
                  </a:r>
                  <a:endParaRPr kumimoji="1" lang="zh-CN" altLang="en-US" dirty="0">
                    <a:latin typeface="Apple Chancery" panose="03020702040506060504" pitchFamily="66" charset="-79"/>
                    <a:cs typeface="Apple Chancery" panose="03020702040506060504" pitchFamily="66" charset="-79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C68337-5F75-6C7D-7F51-23A2B73E93FE}"/>
                    </a:ext>
                  </a:extLst>
                </p:cNvPr>
                <p:cNvSpPr txBox="1"/>
                <p:nvPr/>
              </p:nvSpPr>
              <p:spPr>
                <a:xfrm rot="600000">
                  <a:off x="8852561" y="4694483"/>
                  <a:ext cx="300929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Amazon platform with user-friendly UI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kumimoji="1" lang="en-US" altLang="zh-CN" dirty="0"/>
                    <a:t>Filter of items based on categories or price range</a:t>
                  </a:r>
                </a:p>
              </p:txBody>
            </p:sp>
            <p:pic>
              <p:nvPicPr>
                <p:cNvPr id="47" name="Graphic 45" descr="Upward trend">
                  <a:extLst>
                    <a:ext uri="{FF2B5EF4-FFF2-40B4-BE49-F238E27FC236}">
                      <a16:creationId xmlns:a16="http://schemas.microsoft.com/office/drawing/2014/main" id="{32E78C7D-9F1E-25B4-C22D-36152745D8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726681">
                  <a:off x="9317416" y="3261696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4E8FFCE-6962-5E88-C72F-19EB2F319FD4}"/>
                </a:ext>
              </a:extLst>
            </p:cNvPr>
            <p:cNvGrpSpPr/>
            <p:nvPr/>
          </p:nvGrpSpPr>
          <p:grpSpPr>
            <a:xfrm rot="3000000">
              <a:off x="7142792" y="6506773"/>
              <a:ext cx="4056900" cy="4226657"/>
              <a:chOff x="8152727" y="6205975"/>
              <a:chExt cx="4056900" cy="422665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5BEBBA6-F10E-69C8-3FED-B56450AC63CE}"/>
                  </a:ext>
                </a:extLst>
              </p:cNvPr>
              <p:cNvSpPr/>
              <p:nvPr/>
            </p:nvSpPr>
            <p:spPr>
              <a:xfrm rot="600000">
                <a:off x="8152727" y="6205975"/>
                <a:ext cx="4056900" cy="4226657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lumMod val="45000"/>
                      <a:lumOff val="55000"/>
                    </a:schemeClr>
                  </a:gs>
                  <a:gs pos="10000">
                    <a:srgbClr val="0070C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0A9A6F0-B339-8D8A-12F1-06F78086E623}"/>
                  </a:ext>
                </a:extLst>
              </p:cNvPr>
              <p:cNvSpPr txBox="1"/>
              <p:nvPr/>
            </p:nvSpPr>
            <p:spPr>
              <a:xfrm rot="600000">
                <a:off x="8909843" y="6565622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00E1412-C12E-1C73-6986-14AE52C67C4D}"/>
                  </a:ext>
                </a:extLst>
              </p:cNvPr>
              <p:cNvSpPr txBox="1"/>
              <p:nvPr/>
            </p:nvSpPr>
            <p:spPr>
              <a:xfrm rot="600000">
                <a:off x="8375142" y="7872596"/>
                <a:ext cx="286994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Secure payment methods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Easy check out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7 day trail policy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Faster delivery options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Cooperate with other delivery companies</a:t>
                </a:r>
              </a:p>
              <a:p>
                <a:endParaRPr kumimoji="1" lang="zh-CN" altLang="en-US" dirty="0"/>
              </a:p>
            </p:txBody>
          </p:sp>
          <p:pic>
            <p:nvPicPr>
              <p:cNvPr id="94" name="Graphic 48" descr="Needle">
                <a:extLst>
                  <a:ext uri="{FF2B5EF4-FFF2-40B4-BE49-F238E27FC236}">
                    <a16:creationId xmlns:a16="http://schemas.microsoft.com/office/drawing/2014/main" id="{093FFFC5-4386-FC91-2DD5-B5558A5AF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95014">
                <a:off x="8890529" y="6896996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8437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6480913-E1DE-1A22-CF0D-381680E0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100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F40A7-A702-EB54-E428-355D52921A0B}"/>
              </a:ext>
            </a:extLst>
          </p:cNvPr>
          <p:cNvSpPr txBox="1"/>
          <p:nvPr/>
        </p:nvSpPr>
        <p:spPr>
          <a:xfrm>
            <a:off x="701564" y="556313"/>
            <a:ext cx="8274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solidFill>
                  <a:schemeClr val="bg1"/>
                </a:solidFill>
                <a:latin typeface="Apple Chancery" panose="03020702040506060504" pitchFamily="66" charset="-79"/>
              </a:rPr>
              <a:t>Value Proposition Canvas Comparison</a:t>
            </a:r>
            <a:endParaRPr kumimoji="1" lang="zh-CN" altLang="en-US" sz="3600" dirty="0">
              <a:solidFill>
                <a:schemeClr val="bg1"/>
              </a:solidFill>
              <a:latin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514191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9CB4B-E0F5-B275-197B-B8D20647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233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5775D9-1DFB-2A21-CB36-89DB7E6FDD8E}"/>
              </a:ext>
            </a:extLst>
          </p:cNvPr>
          <p:cNvSpPr txBox="1"/>
          <p:nvPr/>
        </p:nvSpPr>
        <p:spPr>
          <a:xfrm>
            <a:off x="701564" y="556313"/>
            <a:ext cx="8274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600" dirty="0">
                <a:solidFill>
                  <a:schemeClr val="bg1"/>
                </a:solidFill>
                <a:latin typeface="Apple Chancery" panose="03020702040506060504" pitchFamily="66" charset="-79"/>
              </a:rPr>
              <a:t>Value Pyramid Comparison</a:t>
            </a:r>
            <a:endParaRPr kumimoji="1" lang="zh-CN" altLang="en-US" sz="3600" dirty="0">
              <a:solidFill>
                <a:schemeClr val="bg1"/>
              </a:solidFill>
              <a:latin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248050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AC16999-A9E5-AA0C-65BE-D8577E36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67" y="-19741"/>
            <a:ext cx="8315466" cy="4745747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678FEE8-64EB-6E43-DD3B-8649532980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7496681"/>
                  </p:ext>
                </p:extLst>
              </p:nvPr>
            </p:nvGraphicFramePr>
            <p:xfrm>
              <a:off x="92765" y="4377938"/>
              <a:ext cx="3496791" cy="1966945"/>
            </p:xfrm>
            <a:graphic>
              <a:graphicData uri="http://schemas.microsoft.com/office/powerpoint/2016/sectionzoom">
                <psez:sectionZm>
                  <psez:sectionZmObj sectionId="{E11EF825-1324-9E4F-A626-8F1287DA7687}">
                    <psez:zmPr id="{27DAD718-C202-8D4F-8DD9-6A11B268A95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96791" cy="1966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537831">
                            <a:schemeClr val="accent1">
                              <a:alpha val="40000"/>
                            </a:schemeClr>
                          </a:glow>
                          <a:reflection blurRad="6350" endPos="32000" dir="5400000" sy="-100000" algn="bl" rotWithShape="0"/>
                          <a:softEdge rad="17160"/>
                        </a:effectLst>
                        <a:scene3d>
                          <a:camera prst="perspectiveContrastingRightFacing">
                            <a:rot lat="623785" lon="19800000" rev="213211"/>
                          </a:camera>
                          <a:lightRig rig="threePt" dir="t"/>
                        </a:scene3d>
                        <a:sp3d extrusionH="203200" prstMaterial="matte">
                          <a:extrusionClr>
                            <a:schemeClr val="accent1"/>
                          </a:extrusion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678FEE8-64EB-6E43-DD3B-8649532980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765" y="4377938"/>
                <a:ext cx="3496791" cy="1966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537831">
                  <a:schemeClr val="accent1">
                    <a:alpha val="40000"/>
                  </a:schemeClr>
                </a:glow>
                <a:reflection blurRad="6350" endPos="32000" dir="5400000" sy="-100000" algn="bl" rotWithShape="0"/>
                <a:softEdge rad="17160"/>
              </a:effectLst>
              <a:scene3d>
                <a:camera prst="perspectiveContrastingRightFacing">
                  <a:rot lat="623785" lon="19800000" rev="213211"/>
                </a:camera>
                <a:lightRig rig="threePt" dir="t"/>
              </a:scene3d>
              <a:sp3d extrusionH="203200" prstMaterial="matte">
                <a:extrusionClr>
                  <a:schemeClr val="accent1"/>
                </a:extrusion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B9E10E52-5C4D-F7CD-8B87-AD406D07BB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0892924"/>
                  </p:ext>
                </p:extLst>
              </p:nvPr>
            </p:nvGraphicFramePr>
            <p:xfrm>
              <a:off x="3207000" y="4448897"/>
              <a:ext cx="3495600" cy="1966275"/>
            </p:xfrm>
            <a:graphic>
              <a:graphicData uri="http://schemas.microsoft.com/office/powerpoint/2016/sectionzoom">
                <psez:sectionZm>
                  <psez:sectionZmObj sectionId="{FDBCDE08-38CB-C243-A7E1-549584C857E6}">
                    <psez:zmPr id="{59055E4A-74FA-BE42-847C-B09DEFEDCB3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95600" cy="19662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533400">
                            <a:schemeClr val="accent1">
                              <a:alpha val="40000"/>
                            </a:schemeClr>
                          </a:glow>
                          <a:reflection endPos="32000" dist="50800" dir="5400000" sy="-100000" algn="bl" rotWithShape="0"/>
                          <a:softEdge rad="12700"/>
                        </a:effectLst>
                        <a:scene3d>
                          <a:camera prst="perspectiveContrastingRightFacing">
                            <a:rot lat="623785" lon="19806000" rev="213211"/>
                          </a:camera>
                          <a:lightRig rig="threePt" dir="t"/>
                        </a:scene3d>
                        <a:sp3d extrusionH="203200" contourW="12700" prstMaterial="softEdge">
                          <a:extrusionClr>
                            <a:srgbClr val="4472C4"/>
                          </a:extrusionClr>
                          <a:contourClr>
                            <a:prstClr val="white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9E10E52-5C4D-F7CD-8B87-AD406D07BB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7000" y="4448897"/>
                <a:ext cx="3495600" cy="19662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533400">
                  <a:schemeClr val="accent1">
                    <a:alpha val="40000"/>
                  </a:schemeClr>
                </a:glow>
                <a:reflection endPos="32000" dist="50800" dir="5400000" sy="-100000" algn="bl" rotWithShape="0"/>
                <a:softEdge rad="12700"/>
              </a:effectLst>
              <a:scene3d>
                <a:camera prst="perspectiveContrastingRightFacing">
                  <a:rot lat="623785" lon="19806000" rev="213211"/>
                </a:camera>
                <a:lightRig rig="threePt" dir="t"/>
              </a:scene3d>
              <a:sp3d extrusionH="203200" contourW="12700" prstMaterial="softEdge">
                <a:extrusionClr>
                  <a:srgbClr val="4472C4"/>
                </a:extrusionClr>
                <a:contourClr>
                  <a:prstClr val="white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D64EE441-0E4E-C2FD-1FD5-152309C52F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7759054"/>
                  </p:ext>
                </p:extLst>
              </p:nvPr>
            </p:nvGraphicFramePr>
            <p:xfrm>
              <a:off x="6224133" y="4358965"/>
              <a:ext cx="3494400" cy="1965600"/>
            </p:xfrm>
            <a:graphic>
              <a:graphicData uri="http://schemas.microsoft.com/office/powerpoint/2016/sectionzoom">
                <psez:sectionZm>
                  <psez:sectionZmObj sectionId="{1CC3D8CE-9436-1045-9369-6A88DE4817FA}">
                    <psez:zmPr id="{CEC3BCDF-AE38-A84A-98FB-008B5DB03B47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94400" cy="1965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533400">
                            <a:schemeClr val="accent1">
                              <a:alpha val="40000"/>
                            </a:schemeClr>
                          </a:glow>
                          <a:reflection endPos="32000" dist="50800" dir="5400000" sy="-100000" algn="bl" rotWithShape="0"/>
                        </a:effectLst>
                        <a:scene3d>
                          <a:camera prst="perspectiveContrastingRightFacing">
                            <a:rot lat="623785" lon="19806000" rev="213211"/>
                          </a:camera>
                          <a:lightRig rig="threePt" dir="t"/>
                        </a:scene3d>
                        <a:sp3d extrusionH="203200" prstMaterial="softEdge">
                          <a:extrusionClr>
                            <a:srgbClr val="4472C4"/>
                          </a:extrusion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64EE441-0E4E-C2FD-1FD5-152309C52F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24133" y="4358965"/>
                <a:ext cx="3494400" cy="1965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533400">
                  <a:schemeClr val="accent1">
                    <a:alpha val="40000"/>
                  </a:schemeClr>
                </a:glow>
                <a:reflection endPos="32000" dist="50800" dir="5400000" sy="-100000" algn="bl" rotWithShape="0"/>
              </a:effectLst>
              <a:scene3d>
                <a:camera prst="perspectiveContrastingRightFacing">
                  <a:rot lat="623785" lon="19806000" rev="213211"/>
                </a:camera>
                <a:lightRig rig="threePt" dir="t"/>
              </a:scene3d>
              <a:sp3d extrusionH="203200" prstMaterial="softEdge">
                <a:extrusionClr>
                  <a:srgbClr val="4472C4"/>
                </a:extrusion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948F3760-BCC7-0A45-1FC8-ACF341E333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359579"/>
                  </p:ext>
                </p:extLst>
              </p:nvPr>
            </p:nvGraphicFramePr>
            <p:xfrm>
              <a:off x="9391519" y="4587117"/>
              <a:ext cx="3496791" cy="1966945"/>
            </p:xfrm>
            <a:graphic>
              <a:graphicData uri="http://schemas.microsoft.com/office/powerpoint/2016/sectionzoom">
                <psez:sectionZm>
                  <psez:sectionZmObj sectionId="{370066DB-93D9-514B-9F59-E25309EF73C5}">
                    <psez:zmPr id="{28AF391D-6267-9446-9643-1B82089301CC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96791" cy="1966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533400">
                            <a:schemeClr val="accent1">
                              <a:alpha val="40000"/>
                            </a:schemeClr>
                          </a:glow>
                          <a:reflection endPos="32000" dist="50800" dir="5400000" sy="-100000" algn="bl" rotWithShape="0"/>
                        </a:effectLst>
                        <a:scene3d>
                          <a:camera prst="perspectiveContrastingRightFacing">
                            <a:rot lat="623785" lon="19806000" rev="213211"/>
                          </a:camera>
                          <a:lightRig rig="threePt" dir="t"/>
                        </a:scene3d>
                        <a:sp3d extrusionH="203200" prstMaterial="softEdge">
                          <a:extrusionClr>
                            <a:srgbClr val="4472C4"/>
                          </a:extrusion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48F3760-BCC7-0A45-1FC8-ACF341E333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91519" y="4587117"/>
                <a:ext cx="3496791" cy="1966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533400">
                  <a:schemeClr val="accent1">
                    <a:alpha val="40000"/>
                  </a:schemeClr>
                </a:glow>
                <a:reflection endPos="32000" dist="50800" dir="5400000" sy="-100000" algn="bl" rotWithShape="0"/>
              </a:effectLst>
              <a:scene3d>
                <a:camera prst="perspectiveContrastingRightFacing">
                  <a:rot lat="623785" lon="19806000" rev="213211"/>
                </a:camera>
                <a:lightRig rig="threePt" dir="t"/>
              </a:scene3d>
              <a:sp3d extrusionH="203200" prstMaterial="softEdge">
                <a:extrusionClr>
                  <a:srgbClr val="4472C4"/>
                </a:extrusionClr>
              </a:sp3d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50EB295-C032-4A18-02EB-A52C4129B261}"/>
              </a:ext>
            </a:extLst>
          </p:cNvPr>
          <p:cNvSpPr txBox="1"/>
          <p:nvPr/>
        </p:nvSpPr>
        <p:spPr>
          <a:xfrm>
            <a:off x="4954800" y="868680"/>
            <a:ext cx="2276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Tesla</a:t>
            </a:r>
            <a:endParaRPr kumimoji="1" lang="zh-CN" altLang="en-US" sz="6000" dirty="0">
              <a:solidFill>
                <a:schemeClr val="bg1"/>
              </a:solidFill>
              <a:latin typeface="Bangla MN" pitchFamily="2" charset="0"/>
              <a:cs typeface="Bangla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6371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AC16999-A9E5-AA0C-65BE-D8577E36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59" y="0"/>
            <a:ext cx="8315466" cy="4745747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AF376FDA-6320-4375-BE1B-752014DB84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5128951"/>
                  </p:ext>
                </p:extLst>
              </p:nvPr>
            </p:nvGraphicFramePr>
            <p:xfrm>
              <a:off x="293885" y="448928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22E1E4F-4CBA-8F4F-9870-A9D1B3A3AD99}">
                    <psez:zmPr id="{B85AA6CC-E051-4040-BDF0-1F1F6688E49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127000">
                            <a:srgbClr val="FF0000">
                              <a:alpha val="40000"/>
                            </a:srgbClr>
                          </a:glow>
                          <a:reflection blurRad="6350" stA="52000" endA="300" endPos="35000" dir="5400000" sy="-100000" algn="bl" rotWithShape="0"/>
                        </a:effectLst>
                        <a:scene3d>
                          <a:camera prst="isometricOffAxis2Right">
                            <a:rot lat="1080000" lon="20400000" rev="0"/>
                          </a:camera>
                          <a:lightRig rig="threePt" dir="t"/>
                        </a:scene3d>
                        <a:sp3d extrusionH="203200" contourW="12700" prstMaterial="softEdge">
                          <a:extrusionClr>
                            <a:srgbClr val="FF0000"/>
                          </a:extrusionClr>
                          <a:contourClr>
                            <a:schemeClr val="bg1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F376FDA-6320-4375-BE1B-752014DB84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885" y="448928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127000">
                  <a:srgbClr val="FF0000">
                    <a:alpha val="40000"/>
                  </a:srgbClr>
                </a:glow>
                <a:reflection blurRad="6350" stA="52000" endA="300" endPos="35000" dir="5400000" sy="-100000" algn="bl" rotWithShape="0"/>
              </a:effectLst>
              <a:scene3d>
                <a:camera prst="isometricOffAxis2Right">
                  <a:rot lat="1080000" lon="20400000" rev="0"/>
                </a:camera>
                <a:lightRig rig="threePt" dir="t"/>
              </a:scene3d>
              <a:sp3d extrusionH="203200" contourW="12700" prstMaterial="softEdge">
                <a:extrusionClr>
                  <a:srgbClr val="FF0000"/>
                </a:extrusionClr>
                <a:contourClr>
                  <a:schemeClr val="bg1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545460CC-AA18-C2CD-5EF2-4090E7958F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0705685"/>
                  </p:ext>
                </p:extLst>
              </p:nvPr>
            </p:nvGraphicFramePr>
            <p:xfrm>
              <a:off x="3093487" y="448928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9D2AEEF-2AEC-5A4F-92A7-0004D2044D2F}">
                    <psez:zmPr id="{B11CA0D9-C2B7-4A47-A39D-9FD28D02455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127000">
                            <a:srgbClr val="FF0000">
                              <a:alpha val="40000"/>
                            </a:srgbClr>
                          </a:glow>
                          <a:reflection blurRad="6350" stA="52000" endA="300" endPos="35000" dir="5400000" sy="-100000" algn="bl" rotWithShape="0"/>
                        </a:effectLst>
                        <a:scene3d>
                          <a:camera prst="isometricOffAxis2Right">
                            <a:rot lat="1080000" lon="20400000" rev="0"/>
                          </a:camera>
                          <a:lightRig rig="threePt" dir="t"/>
                        </a:scene3d>
                        <a:sp3d extrusionH="203200" contourW="12700" prstMaterial="softEdge">
                          <a:extrusionClr>
                            <a:srgbClr val="FF0000"/>
                          </a:extrusionClr>
                          <a:contourClr>
                            <a:schemeClr val="bg1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45460CC-AA18-C2CD-5EF2-4090E7958F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3487" y="448928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127000">
                  <a:srgbClr val="FF0000">
                    <a:alpha val="40000"/>
                  </a:srgbClr>
                </a:glow>
                <a:reflection blurRad="6350" stA="52000" endA="300" endPos="35000" dir="5400000" sy="-100000" algn="bl" rotWithShape="0"/>
              </a:effectLst>
              <a:scene3d>
                <a:camera prst="isometricOffAxis2Right">
                  <a:rot lat="1080000" lon="20400000" rev="0"/>
                </a:camera>
                <a:lightRig rig="threePt" dir="t"/>
              </a:scene3d>
              <a:sp3d extrusionH="203200" contourW="12700" prstMaterial="softEdge">
                <a:extrusionClr>
                  <a:srgbClr val="FF0000"/>
                </a:extrusionClr>
                <a:contourClr>
                  <a:schemeClr val="bg1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2B046DF2-3044-7323-3CB8-FF7D9D6686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885051"/>
                  </p:ext>
                </p:extLst>
              </p:nvPr>
            </p:nvGraphicFramePr>
            <p:xfrm>
              <a:off x="5989846" y="448928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C32AC29-FBF9-A846-8AD6-E5B8641D0FA8}">
                    <psez:zmPr id="{E13786F9-3D7D-534B-BA51-27FB492D6994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127000">
                            <a:srgbClr val="FF0000">
                              <a:alpha val="40000"/>
                            </a:srgbClr>
                          </a:glow>
                          <a:reflection blurRad="6350" stA="52000" endA="300" endPos="35000" dir="5400000" sy="-100000" algn="bl" rotWithShape="0"/>
                        </a:effectLst>
                        <a:scene3d>
                          <a:camera prst="isometricOffAxis2Right">
                            <a:rot lat="1080000" lon="20400000" rev="0"/>
                          </a:camera>
                          <a:lightRig rig="threePt" dir="t"/>
                        </a:scene3d>
                        <a:sp3d extrusionH="203200" contourW="12700" prstMaterial="softEdge">
                          <a:extrusionClr>
                            <a:srgbClr val="FF0000"/>
                          </a:extrusionClr>
                          <a:contourClr>
                            <a:schemeClr val="bg1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B046DF2-3044-7323-3CB8-FF7D9D6686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89846" y="448928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127000">
                  <a:srgbClr val="FF0000">
                    <a:alpha val="40000"/>
                  </a:srgbClr>
                </a:glow>
                <a:reflection blurRad="6350" stA="52000" endA="300" endPos="35000" dir="5400000" sy="-100000" algn="bl" rotWithShape="0"/>
              </a:effectLst>
              <a:scene3d>
                <a:camera prst="isometricOffAxis2Right">
                  <a:rot lat="1080000" lon="20400000" rev="0"/>
                </a:camera>
                <a:lightRig rig="threePt" dir="t"/>
              </a:scene3d>
              <a:sp3d extrusionH="203200" contourW="12700" prstMaterial="softEdge">
                <a:extrusionClr>
                  <a:srgbClr val="FF0000"/>
                </a:extrusionClr>
                <a:contourClr>
                  <a:schemeClr val="bg1"/>
                </a:contour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210B3152-43C7-3EAD-85E6-2C7F245779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5456824"/>
                  </p:ext>
                </p:extLst>
              </p:nvPr>
            </p:nvGraphicFramePr>
            <p:xfrm>
              <a:off x="9111754" y="448928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60CD079-6D31-AA47-8806-0D850F5BD500}">
                    <psez:zmPr id="{14372AC9-C21D-CB44-8733-B062984C09CB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glow rad="127000">
                            <a:srgbClr val="FF0000">
                              <a:alpha val="40000"/>
                            </a:srgbClr>
                          </a:glow>
                          <a:reflection blurRad="6350" stA="52000" endA="300" endPos="35000" dir="5400000" sy="-100000" algn="bl" rotWithShape="0"/>
                        </a:effectLst>
                        <a:scene3d>
                          <a:camera prst="isometricOffAxis2Right">
                            <a:rot lat="1080000" lon="20400000" rev="0"/>
                          </a:camera>
                          <a:lightRig rig="threePt" dir="t"/>
                        </a:scene3d>
                        <a:sp3d extrusionH="203200" contourW="12700" prstMaterial="softEdge">
                          <a:extrusionClr>
                            <a:srgbClr val="FF0000"/>
                          </a:extrusionClr>
                          <a:contourClr>
                            <a:schemeClr val="bg1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10B3152-43C7-3EAD-85E6-2C7F24577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11754" y="448928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glow rad="127000">
                  <a:srgbClr val="FF0000">
                    <a:alpha val="40000"/>
                  </a:srgbClr>
                </a:glow>
                <a:reflection blurRad="6350" stA="52000" endA="300" endPos="35000" dir="5400000" sy="-100000" algn="bl" rotWithShape="0"/>
              </a:effectLst>
              <a:scene3d>
                <a:camera prst="isometricOffAxis2Right">
                  <a:rot lat="1080000" lon="20400000" rev="0"/>
                </a:camera>
                <a:lightRig rig="threePt" dir="t"/>
              </a:scene3d>
              <a:sp3d extrusionH="203200" contourW="12700" prstMaterial="softEdge">
                <a:extrusionClr>
                  <a:srgbClr val="FF0000"/>
                </a:extrusionClr>
                <a:contourClr>
                  <a:schemeClr val="bg1"/>
                </a:contourClr>
              </a:sp3d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990AFA2-EBA2-12D2-615F-291262DCD995}"/>
              </a:ext>
            </a:extLst>
          </p:cNvPr>
          <p:cNvSpPr txBox="1"/>
          <p:nvPr/>
        </p:nvSpPr>
        <p:spPr>
          <a:xfrm>
            <a:off x="4617487" y="1090483"/>
            <a:ext cx="61036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4400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Amazon</a:t>
            </a:r>
            <a:endParaRPr kumimoji="1" lang="zh-CN" altLang="en-US" sz="4400" dirty="0">
              <a:solidFill>
                <a:schemeClr val="bg1"/>
              </a:solidFill>
              <a:latin typeface="Bangla MN" pitchFamily="2" charset="0"/>
              <a:cs typeface="Bangla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9919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28902-DFE1-2F30-D8AE-AC55982E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dirty="0">
                <a:solidFill>
                  <a:schemeClr val="accent1"/>
                </a:solidFill>
                <a:latin typeface="Apple Chancery" panose="03020702040506060504" pitchFamily="66" charset="-79"/>
              </a:rPr>
              <a:t>Business Model </a:t>
            </a:r>
            <a:r>
              <a:rPr kumimoji="1" lang="en-US" altLang="zh-CN" dirty="0">
                <a:solidFill>
                  <a:schemeClr val="accent1"/>
                </a:solidFill>
                <a:latin typeface="Apple Chancery" panose="03020702040506060504" pitchFamily="66" charset="-79"/>
              </a:rPr>
              <a:t>C</a:t>
            </a:r>
            <a:r>
              <a:rPr kumimoji="1" lang="en-US" altLang="zh-CN" sz="4400" dirty="0">
                <a:solidFill>
                  <a:schemeClr val="accent1"/>
                </a:solidFill>
                <a:latin typeface="Apple Chancery" panose="03020702040506060504" pitchFamily="66" charset="-79"/>
              </a:rPr>
              <a:t>omparison</a:t>
            </a:r>
            <a:endParaRPr lang="zh-CN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B19DE2-7FF0-D39D-E675-D0C5DFAD8867}"/>
              </a:ext>
            </a:extLst>
          </p:cNvPr>
          <p:cNvGrpSpPr/>
          <p:nvPr/>
        </p:nvGrpSpPr>
        <p:grpSpPr>
          <a:xfrm>
            <a:off x="2168434" y="1599815"/>
            <a:ext cx="7491549" cy="4398963"/>
            <a:chOff x="1632857" y="1255690"/>
            <a:chExt cx="7491549" cy="439896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B87870F-AC6A-947B-4A48-B52D00815AEC}"/>
                </a:ext>
              </a:extLst>
            </p:cNvPr>
            <p:cNvSpPr/>
            <p:nvPr/>
          </p:nvSpPr>
          <p:spPr>
            <a:xfrm>
              <a:off x="1632857" y="1303315"/>
              <a:ext cx="4463143" cy="4351338"/>
            </a:xfrm>
            <a:prstGeom prst="ellipse">
              <a:avLst/>
            </a:prstGeom>
            <a:solidFill>
              <a:srgbClr val="2D94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00DE0D-D38D-D633-7A1F-8E5C54077F26}"/>
                </a:ext>
              </a:extLst>
            </p:cNvPr>
            <p:cNvSpPr/>
            <p:nvPr/>
          </p:nvSpPr>
          <p:spPr>
            <a:xfrm>
              <a:off x="4661263" y="1255690"/>
              <a:ext cx="4463143" cy="4351338"/>
            </a:xfrm>
            <a:prstGeom prst="ellipse">
              <a:avLst/>
            </a:prstGeom>
            <a:solidFill>
              <a:srgbClr val="EC6FA5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2504FE-23E5-253D-FF50-75AD57795C9A}"/>
                </a:ext>
              </a:extLst>
            </p:cNvPr>
            <p:cNvSpPr txBox="1"/>
            <p:nvPr/>
          </p:nvSpPr>
          <p:spPr>
            <a:xfrm>
              <a:off x="4539343" y="3104468"/>
              <a:ext cx="18375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</a:rPr>
                <a:t>Channel</a:t>
              </a:r>
              <a:endParaRPr kumimoji="1" lang="zh-CN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162010-6871-24FE-4C1C-10C8E55EB247}"/>
                </a:ext>
              </a:extLst>
            </p:cNvPr>
            <p:cNvSpPr txBox="1"/>
            <p:nvPr/>
          </p:nvSpPr>
          <p:spPr>
            <a:xfrm>
              <a:off x="2076993" y="2186081"/>
              <a:ext cx="2865121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sz="2400" b="1" dirty="0">
                  <a:solidFill>
                    <a:schemeClr val="bg1"/>
                  </a:solidFill>
                </a:rPr>
                <a:t>Value proposition</a:t>
              </a:r>
              <a:endParaRPr kumimoji="1" lang="en-US" altLang="zh-CN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zh-CN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zh-CN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solidFill>
                    <a:schemeClr val="bg1"/>
                  </a:solidFill>
                </a:rPr>
                <a:t>Key resources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zh-CN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zh-CN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solidFill>
                    <a:schemeClr val="bg1"/>
                  </a:solidFill>
                </a:rPr>
                <a:t>Partner network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solidFill>
                    <a:schemeClr val="bg1"/>
                  </a:solidFill>
                </a:rPr>
                <a:t>….</a:t>
              </a:r>
              <a:endParaRPr kumimoji="1"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2683FC-64FF-6708-6CC4-B55E469D4BDB}"/>
                </a:ext>
              </a:extLst>
            </p:cNvPr>
            <p:cNvSpPr txBox="1"/>
            <p:nvPr/>
          </p:nvSpPr>
          <p:spPr>
            <a:xfrm>
              <a:off x="6056810" y="2255822"/>
              <a:ext cx="277803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sz="2400" b="1" dirty="0">
                  <a:solidFill>
                    <a:schemeClr val="bg1"/>
                  </a:solidFill>
                </a:rPr>
                <a:t>Value proposition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zh-CN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zh-CN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solidFill>
                    <a:schemeClr val="bg1"/>
                  </a:solidFill>
                </a:rPr>
                <a:t>Key resources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zh-CN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zh-CN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solidFill>
                    <a:schemeClr val="bg1"/>
                  </a:solidFill>
                </a:rPr>
                <a:t>Partner network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zh-CN" sz="2400" dirty="0">
                  <a:solidFill>
                    <a:schemeClr val="bg1"/>
                  </a:solidFill>
                </a:rPr>
                <a:t>…</a:t>
              </a:r>
              <a:endParaRPr kumimoji="1"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87CC12-CDF3-45A4-327E-31E5265550BD}"/>
              </a:ext>
            </a:extLst>
          </p:cNvPr>
          <p:cNvGrpSpPr/>
          <p:nvPr/>
        </p:nvGrpSpPr>
        <p:grpSpPr>
          <a:xfrm>
            <a:off x="483326" y="1647440"/>
            <a:ext cx="1685109" cy="2175670"/>
            <a:chOff x="483326" y="1647440"/>
            <a:chExt cx="1685109" cy="2175670"/>
          </a:xfrm>
        </p:grpSpPr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726AAF62-AF04-7287-D885-BA770054CA6F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rot="10800000">
              <a:off x="1227910" y="2403567"/>
              <a:ext cx="940525" cy="141954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1574DED-3EB2-95FC-7216-8581B1D7B907}"/>
                </a:ext>
              </a:extLst>
            </p:cNvPr>
            <p:cNvSpPr/>
            <p:nvPr/>
          </p:nvSpPr>
          <p:spPr>
            <a:xfrm>
              <a:off x="483326" y="1647440"/>
              <a:ext cx="1685108" cy="756127"/>
            </a:xfrm>
            <a:prstGeom prst="rect">
              <a:avLst/>
            </a:prstGeom>
            <a:solidFill>
              <a:srgbClr val="2D94E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Tesla</a:t>
              </a:r>
              <a:endParaRPr kumimoji="1" lang="zh-CN" alt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64619E-8087-FF84-68F5-49B99CC81FD7}"/>
              </a:ext>
            </a:extLst>
          </p:cNvPr>
          <p:cNvGrpSpPr/>
          <p:nvPr/>
        </p:nvGrpSpPr>
        <p:grpSpPr>
          <a:xfrm>
            <a:off x="9448803" y="1511497"/>
            <a:ext cx="1685108" cy="2337621"/>
            <a:chOff x="572591" y="1561659"/>
            <a:chExt cx="1685108" cy="2337621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53321839-81BD-CC71-0187-9F1AD589EA2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24115" y="2712156"/>
              <a:ext cx="1507743" cy="866506"/>
            </a:xfrm>
            <a:prstGeom prst="bentConnector3">
              <a:avLst>
                <a:gd name="adj1" fmla="val 148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8463BE1-7723-D3EC-4939-4FA788F58F22}"/>
                </a:ext>
              </a:extLst>
            </p:cNvPr>
            <p:cNvSpPr/>
            <p:nvPr/>
          </p:nvSpPr>
          <p:spPr>
            <a:xfrm>
              <a:off x="572591" y="1561659"/>
              <a:ext cx="1685108" cy="756127"/>
            </a:xfrm>
            <a:prstGeom prst="rect">
              <a:avLst/>
            </a:prstGeom>
            <a:solidFill>
              <a:srgbClr val="EC6FA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Amazon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78124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D126391-874B-2A37-2D1C-5C3CFFFF1EC8}"/>
              </a:ext>
            </a:extLst>
          </p:cNvPr>
          <p:cNvSpPr/>
          <p:nvPr/>
        </p:nvSpPr>
        <p:spPr>
          <a:xfrm>
            <a:off x="0" y="0"/>
            <a:ext cx="8335617" cy="6858000"/>
          </a:xfrm>
          <a:prstGeom prst="rect">
            <a:avLst/>
          </a:prstGeom>
          <a:gradFill>
            <a:gsLst>
              <a:gs pos="10000">
                <a:schemeClr val="tx1"/>
              </a:gs>
              <a:gs pos="61000">
                <a:srgbClr val="0070C0">
                  <a:alpha val="48764"/>
                  <a:lumMod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4B119-1A41-3B0A-B91A-59DA183F8100}"/>
              </a:ext>
            </a:extLst>
          </p:cNvPr>
          <p:cNvSpPr txBox="1"/>
          <p:nvPr/>
        </p:nvSpPr>
        <p:spPr>
          <a:xfrm>
            <a:off x="225286" y="477078"/>
            <a:ext cx="833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Impact of Emerging Technology on Future Innovation </a:t>
            </a:r>
            <a:endParaRPr kumimoji="1" lang="zh-CN" altLang="en-US" sz="4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BBBD5-1CDD-9CF1-4298-BD564603313F}"/>
              </a:ext>
            </a:extLst>
          </p:cNvPr>
          <p:cNvSpPr txBox="1"/>
          <p:nvPr/>
        </p:nvSpPr>
        <p:spPr>
          <a:xfrm>
            <a:off x="861391" y="1775791"/>
            <a:ext cx="592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</a:rPr>
              <a:t>reduce the demand for personal vehicles (more choices in shared services such as co-taxis)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533414-0BB6-0203-DA05-95FB9A1C4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17" t="69432" r="31755" b="20640"/>
          <a:stretch/>
        </p:blipFill>
        <p:spPr>
          <a:xfrm>
            <a:off x="841013" y="2643490"/>
            <a:ext cx="1406053" cy="19507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3EC057-4321-E359-630D-30BFEFB33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4" t="6177" r="34386" b="85883"/>
          <a:stretch/>
        </p:blipFill>
        <p:spPr>
          <a:xfrm>
            <a:off x="2247066" y="2838772"/>
            <a:ext cx="1205949" cy="15601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D32107-CD01-9A39-5B30-B7158E735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4" t="6177" r="34386" b="85883"/>
          <a:stretch/>
        </p:blipFill>
        <p:spPr>
          <a:xfrm>
            <a:off x="3564833" y="2838772"/>
            <a:ext cx="1205949" cy="15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4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D126391-874B-2A37-2D1C-5C3CFFFF1EC8}"/>
              </a:ext>
            </a:extLst>
          </p:cNvPr>
          <p:cNvSpPr/>
          <p:nvPr/>
        </p:nvSpPr>
        <p:spPr>
          <a:xfrm>
            <a:off x="0" y="0"/>
            <a:ext cx="8335617" cy="6858000"/>
          </a:xfrm>
          <a:prstGeom prst="rect">
            <a:avLst/>
          </a:prstGeom>
          <a:gradFill>
            <a:gsLst>
              <a:gs pos="10000">
                <a:schemeClr val="tx1"/>
              </a:gs>
              <a:gs pos="61000">
                <a:srgbClr val="0070C0">
                  <a:alpha val="48764"/>
                  <a:lumMod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4B119-1A41-3B0A-B91A-59DA183F8100}"/>
              </a:ext>
            </a:extLst>
          </p:cNvPr>
          <p:cNvSpPr txBox="1"/>
          <p:nvPr/>
        </p:nvSpPr>
        <p:spPr>
          <a:xfrm>
            <a:off x="225286" y="477078"/>
            <a:ext cx="833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Impact of Emerging Technology on Future Innovation </a:t>
            </a:r>
            <a:endParaRPr kumimoji="1" lang="zh-CN" altLang="en-US" sz="4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BBBD5-1CDD-9CF1-4298-BD564603313F}"/>
              </a:ext>
            </a:extLst>
          </p:cNvPr>
          <p:cNvSpPr txBox="1"/>
          <p:nvPr/>
        </p:nvSpPr>
        <p:spPr>
          <a:xfrm>
            <a:off x="861391" y="1775791"/>
            <a:ext cx="592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</a:rPr>
              <a:t>reduce the demand for personal vehicles (more choices in shared services such as co-taxis)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3D4F32-DC38-D974-7BA1-63EED6C077E1}"/>
              </a:ext>
            </a:extLst>
          </p:cNvPr>
          <p:cNvSpPr txBox="1"/>
          <p:nvPr/>
        </p:nvSpPr>
        <p:spPr>
          <a:xfrm>
            <a:off x="861391" y="4638261"/>
            <a:ext cx="625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</a:rPr>
              <a:t>Diversifying its business model to include autonomous ride-sharing services or other transportation-related services.</a:t>
            </a:r>
          </a:p>
          <a:p>
            <a:endParaRPr kumimoji="1" lang="zh-CN" alt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533414-0BB6-0203-DA05-95FB9A1C4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19" t="6115" r="31754" b="85685"/>
          <a:stretch/>
        </p:blipFill>
        <p:spPr>
          <a:xfrm>
            <a:off x="883890" y="2873871"/>
            <a:ext cx="1406053" cy="16110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3EC057-4321-E359-630D-30BFEFB33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4" t="18547" r="37390" b="73368"/>
          <a:stretch/>
        </p:blipFill>
        <p:spPr>
          <a:xfrm>
            <a:off x="2247066" y="2805807"/>
            <a:ext cx="1092481" cy="15885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D32107-CD01-9A39-5B30-B7158E735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5" t="18784" r="33083" b="72540"/>
          <a:stretch/>
        </p:blipFill>
        <p:spPr>
          <a:xfrm>
            <a:off x="3361334" y="2827006"/>
            <a:ext cx="1255140" cy="17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3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23D901-791E-89E1-087D-761441B1E094}"/>
              </a:ext>
            </a:extLst>
          </p:cNvPr>
          <p:cNvSpPr/>
          <p:nvPr/>
        </p:nvSpPr>
        <p:spPr>
          <a:xfrm>
            <a:off x="0" y="0"/>
            <a:ext cx="8335617" cy="6858000"/>
          </a:xfrm>
          <a:prstGeom prst="rect">
            <a:avLst/>
          </a:prstGeom>
          <a:gradFill>
            <a:gsLst>
              <a:gs pos="10000">
                <a:schemeClr val="tx1"/>
              </a:gs>
              <a:gs pos="61000">
                <a:srgbClr val="0070C0">
                  <a:alpha val="48764"/>
                  <a:lumMod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8E572-5A53-261D-CA7A-F6E94646D718}"/>
              </a:ext>
            </a:extLst>
          </p:cNvPr>
          <p:cNvSpPr txBox="1"/>
          <p:nvPr/>
        </p:nvSpPr>
        <p:spPr>
          <a:xfrm>
            <a:off x="225286" y="477078"/>
            <a:ext cx="8335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Impact of Emerging Technology on Future Innovation </a:t>
            </a:r>
            <a:endParaRPr kumimoji="1" lang="zh-CN" altLang="en-US" sz="40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8DD18-4A1A-8253-2234-7E5915731DEC}"/>
              </a:ext>
            </a:extLst>
          </p:cNvPr>
          <p:cNvSpPr txBox="1"/>
          <p:nvPr/>
        </p:nvSpPr>
        <p:spPr>
          <a:xfrm>
            <a:off x="727465" y="1662042"/>
            <a:ext cx="6222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</a:rPr>
              <a:t>Develop new types of autonomous vehicles optimized for last-mile delivery or expand its use of autonomous trunks for deliveries.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0BFC2E-6B8D-95EE-7D4A-187A256230AE}"/>
              </a:ext>
            </a:extLst>
          </p:cNvPr>
          <p:cNvSpPr txBox="1"/>
          <p:nvPr/>
        </p:nvSpPr>
        <p:spPr>
          <a:xfrm>
            <a:off x="727465" y="3626298"/>
            <a:ext cx="6222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</a:rPr>
              <a:t>Designing its own new software, machine learning algorithms, and autonomous driving delivery systems</a:t>
            </a:r>
          </a:p>
        </p:txBody>
      </p:sp>
    </p:spTree>
    <p:extLst>
      <p:ext uri="{BB962C8B-B14F-4D97-AF65-F5344CB8AC3E}">
        <p14:creationId xmlns:p14="http://schemas.microsoft.com/office/powerpoint/2010/main" val="168465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549328-3DFA-DB22-B911-DE74CAF77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tx1"/>
              </a:gs>
              <a:gs pos="61000">
                <a:srgbClr val="0070C0">
                  <a:alpha val="48764"/>
                  <a:lumMod val="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1FA3F8B-DCC2-1FC7-7D7F-B313AF47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57943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7200" dirty="0">
                <a:solidFill>
                  <a:schemeClr val="bg1"/>
                </a:solidFill>
                <a:latin typeface="Apple Braille" pitchFamily="2" charset="0"/>
              </a:rPr>
              <a:t>IP Protection</a:t>
            </a:r>
            <a:endParaRPr lang="zh-CN" altLang="en-US" sz="7200" dirty="0">
              <a:solidFill>
                <a:schemeClr val="bg1"/>
              </a:solidFill>
              <a:latin typeface="Apple Braille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B7C850-E801-0025-310F-23BD7618E4F4}"/>
              </a:ext>
            </a:extLst>
          </p:cNvPr>
          <p:cNvSpPr txBox="1"/>
          <p:nvPr/>
        </p:nvSpPr>
        <p:spPr>
          <a:xfrm>
            <a:off x="1228725" y="2271713"/>
            <a:ext cx="7172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4000" dirty="0">
                <a:solidFill>
                  <a:schemeClr val="bg1"/>
                </a:solidFill>
              </a:rPr>
              <a:t>Patent</a:t>
            </a:r>
          </a:p>
          <a:p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     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Innovative technologies related to autonomous driving level 4, which  could involve its key technologies, processes, car designs, 	and developing strategies </a:t>
            </a:r>
            <a:endParaRPr kumimoji="1" lang="en-US" altLang="zh-CN" sz="4800" dirty="0">
              <a:solidFill>
                <a:schemeClr val="bg1"/>
              </a:solidFill>
            </a:endParaRPr>
          </a:p>
          <a:p>
            <a:endParaRPr kumimoji="1" lang="en-US" altLang="zh-CN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4000" dirty="0">
                <a:solidFill>
                  <a:schemeClr val="bg1"/>
                </a:solidFill>
              </a:rPr>
              <a:t>Trademarks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    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Algorithms, software code, or engineering designs</a:t>
            </a:r>
            <a:endParaRPr kumimoji="1" lang="en-US" altLang="zh-CN" sz="4800" dirty="0">
              <a:solidFill>
                <a:schemeClr val="bg1"/>
              </a:solidFill>
            </a:endParaRPr>
          </a:p>
          <a:p>
            <a:pPr lvl="1"/>
            <a:endParaRPr kumimoji="1" lang="en-US" altLang="zh-CN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24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CA6265-C492-02C7-8113-1EF834DF0A96}"/>
              </a:ext>
            </a:extLst>
          </p:cNvPr>
          <p:cNvSpPr/>
          <p:nvPr/>
        </p:nvSpPr>
        <p:spPr>
          <a:xfrm>
            <a:off x="-172302" y="-106056"/>
            <a:ext cx="12364301" cy="77760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70000"/>
                </a:schemeClr>
              </a:gs>
              <a:gs pos="61000">
                <a:srgbClr val="00206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B6424B-FDDE-B3B7-2F8B-9D6B0F93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73" t="1724" r="68447" b="59606"/>
          <a:stretch>
            <a:fillRect/>
          </a:stretch>
        </p:blipFill>
        <p:spPr>
          <a:xfrm>
            <a:off x="838200" y="0"/>
            <a:ext cx="3009900" cy="2990850"/>
          </a:xfrm>
          <a:custGeom>
            <a:avLst/>
            <a:gdLst>
              <a:gd name="connsiteX0" fmla="*/ 1504950 w 3009900"/>
              <a:gd name="connsiteY0" fmla="*/ 0 h 2990850"/>
              <a:gd name="connsiteX1" fmla="*/ 3009900 w 3009900"/>
              <a:gd name="connsiteY1" fmla="*/ 1495425 h 2990850"/>
              <a:gd name="connsiteX2" fmla="*/ 1504950 w 3009900"/>
              <a:gd name="connsiteY2" fmla="*/ 2990850 h 2990850"/>
              <a:gd name="connsiteX3" fmla="*/ 0 w 3009900"/>
              <a:gd name="connsiteY3" fmla="*/ 1495425 h 2990850"/>
              <a:gd name="connsiteX4" fmla="*/ 1504950 w 3009900"/>
              <a:gd name="connsiteY4" fmla="*/ 0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9900" h="2990850">
                <a:moveTo>
                  <a:pt x="1504950" y="0"/>
                </a:moveTo>
                <a:cubicBezTo>
                  <a:pt x="2336111" y="0"/>
                  <a:pt x="3009900" y="669525"/>
                  <a:pt x="3009900" y="1495425"/>
                </a:cubicBezTo>
                <a:cubicBezTo>
                  <a:pt x="3009900" y="2321325"/>
                  <a:pt x="2336111" y="2990850"/>
                  <a:pt x="1504950" y="2990850"/>
                </a:cubicBezTo>
                <a:cubicBezTo>
                  <a:pt x="673789" y="2990850"/>
                  <a:pt x="0" y="2321325"/>
                  <a:pt x="0" y="1495425"/>
                </a:cubicBezTo>
                <a:cubicBezTo>
                  <a:pt x="0" y="669525"/>
                  <a:pt x="673789" y="0"/>
                  <a:pt x="1504950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F4F6DE-C656-2E14-8A7A-7EB80BF3F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2" t="13769" r="3510" b="11461"/>
          <a:stretch/>
        </p:blipFill>
        <p:spPr>
          <a:xfrm>
            <a:off x="5308329" y="534441"/>
            <a:ext cx="5334219" cy="13397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A80360A-3304-363D-5149-40CD4536ED65}"/>
              </a:ext>
            </a:extLst>
          </p:cNvPr>
          <p:cNvSpPr/>
          <p:nvPr/>
        </p:nvSpPr>
        <p:spPr>
          <a:xfrm>
            <a:off x="4126202" y="2068706"/>
            <a:ext cx="69694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[Transport, Postal, Warehouse]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742075-D0A6-8074-85AA-B663B806AA9F}"/>
              </a:ext>
            </a:extLst>
          </p:cNvPr>
          <p:cNvSpPr txBox="1"/>
          <p:nvPr/>
        </p:nvSpPr>
        <p:spPr>
          <a:xfrm>
            <a:off x="4226271" y="2651227"/>
            <a:ext cx="6332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</a:rPr>
              <a:t>---------------</a:t>
            </a:r>
          </a:p>
          <a:p>
            <a:r>
              <a:rPr lang="en-CN" sz="2000" dirty="0">
                <a:solidFill>
                  <a:schemeClr val="bg1"/>
                </a:solidFill>
              </a:rPr>
              <a:t>Andy Jassy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5AA8A2-BCCC-119B-4D14-06517C3A2728}"/>
              </a:ext>
            </a:extLst>
          </p:cNvPr>
          <p:cNvSpPr txBox="1"/>
          <p:nvPr/>
        </p:nvSpPr>
        <p:spPr>
          <a:xfrm>
            <a:off x="4226271" y="3429831"/>
            <a:ext cx="6769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cs typeface="Angsana New" panose="02020603050405020304" pitchFamily="18" charset="-34"/>
              </a:rPr>
              <a:t>Using Self-driving trucks and delivery vehicles in various parts of the world to significantly reduce delivery times and costs while also improving efficiency and safety on the roads.</a:t>
            </a:r>
            <a:endParaRPr lang="en-US" b="0" dirty="0">
              <a:solidFill>
                <a:schemeClr val="bg1"/>
              </a:solidFill>
              <a:effectLst/>
              <a:cs typeface="Angsana New" panose="02020603050405020304" pitchFamily="18" charset="-34"/>
            </a:endParaRPr>
          </a:p>
          <a:p>
            <a:br>
              <a:rPr lang="en-US" dirty="0"/>
            </a:br>
            <a:endParaRPr lang="en-CN" dirty="0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DF62D1CA-79F3-F4CA-894C-82E757690F7A}"/>
              </a:ext>
            </a:extLst>
          </p:cNvPr>
          <p:cNvSpPr/>
          <p:nvPr/>
        </p:nvSpPr>
        <p:spPr>
          <a:xfrm rot="7208232">
            <a:off x="4255563" y="889712"/>
            <a:ext cx="2661242" cy="5954880"/>
          </a:xfrm>
          <a:prstGeom prst="triangle">
            <a:avLst>
              <a:gd name="adj" fmla="val 50521"/>
            </a:avLst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0">
                <a:schemeClr val="accent1">
                  <a:lumMod val="30000"/>
                  <a:lumOff val="70000"/>
                  <a:alpha val="6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Telescope">
                <a:extLst>
                  <a:ext uri="{FF2B5EF4-FFF2-40B4-BE49-F238E27FC236}">
                    <a16:creationId xmlns:a16="http://schemas.microsoft.com/office/drawing/2014/main" id="{53B9B673-F4CD-07F3-25C3-E18A4D7F3A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6138866"/>
                  </p:ext>
                </p:extLst>
              </p:nvPr>
            </p:nvGraphicFramePr>
            <p:xfrm>
              <a:off x="7540958" y="4996170"/>
              <a:ext cx="2158092" cy="464624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8092" cy="4646245"/>
                    </a:xfrm>
                    <a:prstGeom prst="rect">
                      <a:avLst/>
                    </a:prstGeom>
                  </am3d:spPr>
                  <am3d:camera>
                    <am3d:pos x="0" y="0" z="607552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4265" d="1000000"/>
                    <am3d:preTrans dx="35332" dy="-773372" dz="85392"/>
                    <am3d:scale>
                      <am3d:sx n="1000000" d="1000000"/>
                      <am3d:sy n="1000000" d="1000000"/>
                      <am3d:sz n="1000000" d="1000000"/>
                    </am3d:scale>
                    <am3d:rot ax="4720790" ay="-4565775" az="-470084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079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Telescope">
                <a:extLst>
                  <a:ext uri="{FF2B5EF4-FFF2-40B4-BE49-F238E27FC236}">
                    <a16:creationId xmlns:a16="http://schemas.microsoft.com/office/drawing/2014/main" id="{53B9B673-F4CD-07F3-25C3-E18A4D7F3A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40958" y="4996170"/>
                <a:ext cx="2158092" cy="46462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58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esentation1 4.04.44 PM.mp4">
            <a:hlinkClick r:id="" action="ppaction://media"/>
            <a:extLst>
              <a:ext uri="{FF2B5EF4-FFF2-40B4-BE49-F238E27FC236}">
                <a16:creationId xmlns:a16="http://schemas.microsoft.com/office/drawing/2014/main" id="{7304B97D-2FBB-DB4A-D42F-AFAC03A5B9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324" y="1578522"/>
            <a:ext cx="6579476" cy="3700955"/>
          </a:xfrm>
          <a:prstGeom prst="rect">
            <a:avLst/>
          </a:prstGeom>
          <a:effectLst>
            <a:glow rad="892705">
              <a:schemeClr val="accent1">
                <a:alpha val="54102"/>
              </a:schemeClr>
            </a:glow>
          </a:effectLst>
          <a:scene3d>
            <a:camera prst="isometricOffAxis1Right">
              <a:rot lat="1080000" lon="20400000" rev="0"/>
            </a:camera>
            <a:lightRig rig="threePt" dir="t"/>
          </a:scene3d>
          <a:sp3d extrusionH="203200">
            <a:extrusionClr>
              <a:schemeClr val="accent1"/>
            </a:extrusion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1EE544-D2C8-5348-F614-B4ADA14AD296}"/>
              </a:ext>
            </a:extLst>
          </p:cNvPr>
          <p:cNvSpPr/>
          <p:nvPr/>
        </p:nvSpPr>
        <p:spPr>
          <a:xfrm>
            <a:off x="941672" y="381790"/>
            <a:ext cx="34033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 </a:t>
            </a:r>
            <a:endParaRPr lang="en-US" altLang="zh-C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26A889-0AE3-3CE3-C266-99A5A19BF99F}"/>
              </a:ext>
            </a:extLst>
          </p:cNvPr>
          <p:cNvCxnSpPr/>
          <p:nvPr/>
        </p:nvCxnSpPr>
        <p:spPr>
          <a:xfrm>
            <a:off x="7819697" y="149771"/>
            <a:ext cx="0" cy="655845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082283-2994-3FF8-25FB-A2FBB08700A0}"/>
              </a:ext>
            </a:extLst>
          </p:cNvPr>
          <p:cNvSpPr txBox="1"/>
          <p:nvPr/>
        </p:nvSpPr>
        <p:spPr>
          <a:xfrm>
            <a:off x="7883559" y="6858000"/>
            <a:ext cx="4088523" cy="1388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References:</a:t>
            </a:r>
          </a:p>
          <a:p>
            <a:endParaRPr kumimoji="1" lang="en-US" altLang="zh-CN" sz="1200" dirty="0">
              <a:solidFill>
                <a:schemeClr val="bg1"/>
              </a:solidFill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Arrieche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A. (2023) Biggest Electric vehicle companies: What you need to know, Biggest Electric Vehicle Companies | What You Need to Know. Available at: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https://capital.com/top-20-global-electric-vehicle-companies-ranking-tesla-ev-top-dog#:~:text=Who%20sells%20the%20most%20EVs,production%20increased%20to%201.37%20million. </a:t>
            </a:r>
            <a:endParaRPr lang="en-US" sz="1200" i="0" u="sng" strike="noStrike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Chesterton, A. (2020, May 25). </a:t>
            </a:r>
            <a:r>
              <a:rPr lang="en-US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How long do tesla batteries really last? Model S tested after 250,000 </a:t>
            </a:r>
            <a:r>
              <a:rPr lang="en-US" sz="1200" b="0" i="1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kilometres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CarsGuide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https://www.carsguide.com.au/car-news/how-long-do-tesla-batteries-really-last-model-s-tested-after-250000-kilometres-78484</a:t>
            </a:r>
            <a:endParaRPr lang="en-US" sz="1200" b="0" i="0" u="sng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DANNY SHAPIRO. (June 22, 2021). Tesla Unveils Top AV Training Supercomputer Powered by NVIDIA A100 GPUs. Retrieved from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https://blogs.nvidia.com/blog/2021/06/22/tesla-av-training-supercomputer-nvidia-a100-gpus/</a:t>
            </a:r>
            <a:endParaRPr lang="en-US" sz="1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bg1"/>
                </a:solidFill>
                <a:effectLst/>
              </a:rPr>
            </a:br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DTechEx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(2022). Figure 3.4: Timeline of autonomous car development and commercialization. Retrieved from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https://www.idtechex.com/en/research-report/autonomous-cars-robotaxis-and-sensors-2022-2042/832</a:t>
            </a:r>
            <a:endParaRPr lang="en-US" sz="1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Daniel, S. (2022, December 9). Without a garage, Miriam and guy plan their week around charging their electric car. ABC News.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https://www.abc.net.au/news/2022-11-29/lack-of-street-chargers-for-electric-cars-a-problem-for-buyers/101461778</a:t>
            </a:r>
            <a:endParaRPr lang="en-US" sz="1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Dickerson, M. (2023, February 7). </a:t>
            </a:r>
            <a:r>
              <a:rPr lang="en-US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You will get a definite charge out of this announcement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The Canberra Times.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https://www.canberratimes.com.au/story/8070731/you-will-get-a-definite-charge-out-of-this-announcement/</a:t>
            </a:r>
            <a:endParaRPr lang="en-US" sz="1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Greene, J. (2020, May 21). </a:t>
            </a:r>
            <a:r>
              <a:rPr lang="en-US" sz="1200" b="0" i="1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Frustrated Amazon Shoppers Vent at record levels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The Washington Post.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https://www.washingtonpost.com/technology/2020/05/21/amazon-shopper-complaints/ </a:t>
            </a:r>
            <a:endParaRPr lang="en-US" sz="1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Global Industry Classification Standard. (n.d.). Retrieved March 21, 2023, from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https://en.wikipedia.org/wiki/Global_Industry_Classification_Standard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sz="1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Moorhead, P. (2021, June 30). Amazon Goes All-In On Truck Safety With Autonomous Driving Company Plus. Forbes. Retrieved from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https://www.forbes.com/sites/patrickmoorhead/2021/06/30/amazon-goes-all-in-on-truck-safety-with-autonomous-driving-company-plus/?sh=2d112a8660fc</a:t>
            </a:r>
            <a:endParaRPr lang="en-US" sz="1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bg1"/>
                </a:solidFill>
                <a:effectLst/>
              </a:rPr>
            </a:b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Talpes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E.,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Sarma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D. D.,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Venkataramanan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G., Bannon, P., McGee, B., </a:t>
            </a:r>
            <a:r>
              <a:rPr lang="en-US" sz="12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Floering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B., ... &amp; Sachdev, G. S. (2020). Compute solution for Tesla's full self-driving computer. IEEE Micro, 40(2), 25-35. </a:t>
            </a:r>
            <a:endParaRPr lang="en-US" sz="1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Tesla owner demographics by age, income, gender, home value (2022) Hedges &amp;amp; Company. Available at: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https://hedgescompany.com/blog/2018/11/tesla-owner-demographics/  </a:t>
            </a:r>
            <a:endParaRPr lang="en-US" sz="1200" b="0" dirty="0">
              <a:solidFill>
                <a:schemeClr val="bg1"/>
              </a:solidFill>
              <a:effectLst/>
            </a:endParaRPr>
          </a:p>
          <a:p>
            <a:br>
              <a:rPr lang="en-US" sz="1200" dirty="0">
                <a:solidFill>
                  <a:schemeClr val="bg1"/>
                </a:solidFill>
              </a:rPr>
            </a:br>
            <a:endParaRPr lang="en-US" sz="1200" b="0" i="0" u="sng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200" b="0" dirty="0">
              <a:solidFill>
                <a:schemeClr val="bg1"/>
              </a:solidFill>
              <a:effectLst/>
            </a:endParaRPr>
          </a:p>
          <a:p>
            <a:br>
              <a:rPr lang="en-US" sz="1200" b="0" dirty="0">
                <a:solidFill>
                  <a:schemeClr val="bg1"/>
                </a:solidFill>
                <a:effectLst/>
              </a:rPr>
            </a:b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F5110-7F77-5A12-F191-654D64A1C63F}"/>
              </a:ext>
            </a:extLst>
          </p:cNvPr>
          <p:cNvSpPr txBox="1"/>
          <p:nvPr/>
        </p:nvSpPr>
        <p:spPr>
          <a:xfrm>
            <a:off x="9743090" y="851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63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2.02222 " pathEditMode="relative" ptsTypes="AA">
                                      <p:cBhvr>
                                        <p:cTn id="8" dur="1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8F54B6-3C6E-597A-FCB8-6CB8E5760497}"/>
              </a:ext>
            </a:extLst>
          </p:cNvPr>
          <p:cNvSpPr txBox="1"/>
          <p:nvPr/>
        </p:nvSpPr>
        <p:spPr>
          <a:xfrm>
            <a:off x="0" y="-1"/>
            <a:ext cx="12192000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References:</a:t>
            </a:r>
          </a:p>
          <a:p>
            <a:endParaRPr kumimoji="1" lang="en-US" altLang="zh-CN" sz="1200" dirty="0"/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Arrieche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 (2023) Biggest Electric vehicle companies: What you need to know, Biggest Electric Vehicle Companies | What You Need to Know. Available at: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https://capital.com/top-20-global-electric-vehicle-companies-ranking-tesla-ev-top-dog#:~:text=Who%20sells%20the%20most%20EVs,production%20increased%20to%201.37%20million. </a:t>
            </a:r>
            <a:endParaRPr lang="en-US" sz="1200" i="0" u="sng" strike="noStrike" dirty="0">
              <a:solidFill>
                <a:srgbClr val="1155CC"/>
              </a:solidFill>
              <a:latin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Chesterton, A. (2020, May 25).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long do tesla batteries really last? Model S tested after 250,000 </a:t>
            </a:r>
            <a:r>
              <a:rPr lang="en-U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kilometres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CarsGuide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https://www.carsguide.com.au/car-news/how-long-do-tesla-batteries-really-last-model-s-tested-after-250000-kilometres-78484</a:t>
            </a:r>
            <a:endParaRPr lang="en-US" sz="12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DANNY SHAPIRO. (June 22, 2021). Tesla Unveils Top AV Training Supercomputer Powered by NVIDIA A100 GPUs. Retrieved from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4"/>
              </a:rPr>
              <a:t>https://blogs.nvidia.com/blog/2021/06/22/tesla-av-training-supercomputer-nvidia-a100-gpus/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br>
              <a:rPr lang="en-US" sz="1200" b="0" dirty="0">
                <a:effectLst/>
              </a:rPr>
            </a:b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DTechEx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(2022). Figure 3.4: Timeline of autonomous car development and commercialization. Retrieved from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5"/>
              </a:rPr>
              <a:t>https://www.idtechex.com/en/research-report/autonomous-cars-robotaxis-and-sensors-2022-2042/832</a:t>
            </a:r>
            <a:endParaRPr lang="en-US" sz="1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Daniel, S. (2022, December 9). Without a garage, Miriam and guy plan their week around charging their electric car. ABC News.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6"/>
              </a:rPr>
              <a:t>https://www.abc.net.au/news/2022-11-29/lack-of-street-chargers-for-electric-cars-a-problem-for-buyers/101461778</a:t>
            </a:r>
            <a:endParaRPr lang="en-US" sz="1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Dickerson, M. (2023, February 7).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You will get a definite charge out of this announcement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The Canberra Times.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7"/>
              </a:rPr>
              <a:t>https://www.canberratimes.com.au/story/8070731/you-will-get-a-definite-charge-out-of-this-announcement/</a:t>
            </a:r>
            <a:endParaRPr lang="en-US" sz="1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Greene, J. (2020, May 21).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Frustrated Amazon Shoppers Vent at record levels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The Washington Post.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8"/>
              </a:rPr>
              <a:t>https://www.washingtonpost.com/technology/2020/05/21/amazon-shopper-complaints/ 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Global Industry Classification Standard. (n.d.). Retrieved March 21, 2023, from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9"/>
              </a:rPr>
              <a:t>https://en.wikipedia.org/wiki/Global_Industry_Classification_Standard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Moorhead, P. (2021, June 30). Amazon Goes All-In On Truck Safety With Autonomous Driving Company Plus. Forbes. Retrieved from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0"/>
              </a:rPr>
              <a:t>https://www.forbes.com/sites/patrickmoorhead/2021/06/30/amazon-goes-all-in-on-truck-safety-with-autonomous-driving-company-plus/?sh=2d112a8660fc</a:t>
            </a:r>
            <a:endParaRPr 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effectLst/>
              </a:rPr>
            </a:b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Talpes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E.,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Sarma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D. D.,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Venkataramanan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G., Bannon, P., McGee, B.,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Floering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B., ... &amp; Sachdev, G. S. (2020). Compute solution for Tesla's full self-driving computer. IEEE Micro, 40(2), 25-35. </a:t>
            </a:r>
            <a:endParaRPr lang="en-US" sz="12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Tesla owner demographics by age, income, gender, home value (2022) Hedges &amp;amp; Company. Available at: </a:t>
            </a:r>
            <a:r>
              <a:rPr lang="en-U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11"/>
              </a:rPr>
              <a:t>https://hedgescompany.com/blog/2018/11/tesla-owner-demographics/  </a:t>
            </a:r>
            <a:endParaRPr lang="en-US" sz="1200" b="0" dirty="0">
              <a:effectLst/>
            </a:endParaRPr>
          </a:p>
          <a:p>
            <a:br>
              <a:rPr lang="en-US" sz="1200" dirty="0"/>
            </a:br>
            <a:endParaRPr lang="en-US" sz="12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200" b="0" dirty="0">
              <a:effectLst/>
            </a:endParaRPr>
          </a:p>
          <a:p>
            <a:br>
              <a:rPr lang="en-US" sz="1200" b="0" dirty="0">
                <a:effectLst/>
              </a:rPr>
            </a:b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3878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7ADE89-BA94-E7C7-701C-2D39A554B8AF}"/>
              </a:ext>
            </a:extLst>
          </p:cNvPr>
          <p:cNvSpPr txBox="1"/>
          <p:nvPr/>
        </p:nvSpPr>
        <p:spPr>
          <a:xfrm>
            <a:off x="2908092" y="344773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308A4-DAB5-5D6F-B0BC-41ABCA17DA92}"/>
              </a:ext>
            </a:extLst>
          </p:cNvPr>
          <p:cNvSpPr txBox="1"/>
          <p:nvPr/>
        </p:nvSpPr>
        <p:spPr>
          <a:xfrm>
            <a:off x="1373897" y="2618858"/>
            <a:ext cx="30683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8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esearch and development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ata collection and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Make practical applications. and apply new technologies to products.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Handling the relationship with customers.</a:t>
            </a:r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6A98A-CBD1-7599-DDE6-6B07E7F042D7}"/>
              </a:ext>
            </a:extLst>
          </p:cNvPr>
          <p:cNvSpPr txBox="1"/>
          <p:nvPr/>
        </p:nvSpPr>
        <p:spPr>
          <a:xfrm>
            <a:off x="3783181" y="254356"/>
            <a:ext cx="610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dirty="0">
                <a:solidFill>
                  <a:schemeClr val="accent1"/>
                </a:solidFill>
                <a:latin typeface="Apple Chancery" panose="03020702040506060504" pitchFamily="66" charset="-79"/>
              </a:rPr>
              <a:t>Infrastructure</a:t>
            </a:r>
          </a:p>
          <a:p>
            <a:endParaRPr kumimoji="1" lang="zh-CN" altLang="en-US" sz="54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F732DF-4D68-9961-D846-6BA8034368DD}"/>
              </a:ext>
            </a:extLst>
          </p:cNvPr>
          <p:cNvSpPr txBox="1"/>
          <p:nvPr/>
        </p:nvSpPr>
        <p:spPr>
          <a:xfrm>
            <a:off x="2267339" y="1735494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Activities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081313-72E4-DDFF-6812-AEB522CE9B1E}"/>
              </a:ext>
            </a:extLst>
          </p:cNvPr>
          <p:cNvSpPr txBox="1"/>
          <p:nvPr/>
        </p:nvSpPr>
        <p:spPr>
          <a:xfrm>
            <a:off x="5141702" y="1735494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Resources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49D516-C3F7-A767-A598-F9368C2CBECD}"/>
              </a:ext>
            </a:extLst>
          </p:cNvPr>
          <p:cNvSpPr txBox="1"/>
          <p:nvPr/>
        </p:nvSpPr>
        <p:spPr>
          <a:xfrm>
            <a:off x="8016065" y="1735494"/>
            <a:ext cx="186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Partner Network</a:t>
            </a:r>
            <a:endParaRPr lang="zh-CN" alt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EEB96B4B-8666-999B-CE4D-46808258E970}"/>
              </a:ext>
            </a:extLst>
          </p:cNvPr>
          <p:cNvSpPr txBox="1"/>
          <p:nvPr/>
        </p:nvSpPr>
        <p:spPr>
          <a:xfrm>
            <a:off x="4470588" y="2618858"/>
            <a:ext cx="30683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8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nformation resources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such as the databases.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18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inancial resources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such as investments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Human resources, including the scientific and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technical staff.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Non-material resources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, like IP and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reputation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kumimoji="1" lang="zh-CN" alt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D7743CE-0C6B-0847-DE95-B7254EC4A6E9}"/>
              </a:ext>
            </a:extLst>
          </p:cNvPr>
          <p:cNvSpPr txBox="1"/>
          <p:nvPr/>
        </p:nvSpPr>
        <p:spPr>
          <a:xfrm>
            <a:off x="7567279" y="2618857"/>
            <a:ext cx="30683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orking with a range of companies in the automotive technology industries.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orking closely with government agencies and regulators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Working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with service and support companies.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513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7ADE89-BA94-E7C7-701C-2D39A554B8AF}"/>
              </a:ext>
            </a:extLst>
          </p:cNvPr>
          <p:cNvSpPr txBox="1"/>
          <p:nvPr/>
        </p:nvSpPr>
        <p:spPr>
          <a:xfrm>
            <a:off x="2908092" y="344773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6A98A-CBD1-7599-DDE6-6B07E7F042D7}"/>
              </a:ext>
            </a:extLst>
          </p:cNvPr>
          <p:cNvSpPr txBox="1"/>
          <p:nvPr/>
        </p:nvSpPr>
        <p:spPr>
          <a:xfrm>
            <a:off x="4604275" y="254356"/>
            <a:ext cx="610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dirty="0">
                <a:solidFill>
                  <a:schemeClr val="accent1"/>
                </a:solidFill>
                <a:latin typeface="Apple Chancery" panose="03020702040506060504" pitchFamily="66" charset="-79"/>
              </a:rPr>
              <a:t>Offering</a:t>
            </a:r>
          </a:p>
          <a:p>
            <a:endParaRPr kumimoji="1" lang="zh-CN" altLang="en-US" sz="54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081313-72E4-DDFF-6812-AEB522CE9B1E}"/>
              </a:ext>
            </a:extLst>
          </p:cNvPr>
          <p:cNvSpPr txBox="1"/>
          <p:nvPr/>
        </p:nvSpPr>
        <p:spPr>
          <a:xfrm>
            <a:off x="4835722" y="1777849"/>
            <a:ext cx="25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 proposition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91C5C6-B797-F0A0-C25E-BF9C12D6A1A6}"/>
              </a:ext>
            </a:extLst>
          </p:cNvPr>
          <p:cNvSpPr txBox="1"/>
          <p:nvPr/>
        </p:nvSpPr>
        <p:spPr>
          <a:xfrm>
            <a:off x="3515167" y="2828835"/>
            <a:ext cx="5161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To enhance the overall customer experience and outcome, Tesla's value proposition tends to ensure the safety, convenience and sustainability of autonomous driving technology.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642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7ADE89-BA94-E7C7-701C-2D39A554B8AF}"/>
              </a:ext>
            </a:extLst>
          </p:cNvPr>
          <p:cNvSpPr txBox="1"/>
          <p:nvPr/>
        </p:nvSpPr>
        <p:spPr>
          <a:xfrm>
            <a:off x="2908092" y="344773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308A4-DAB5-5D6F-B0BC-41ABCA17DA92}"/>
              </a:ext>
            </a:extLst>
          </p:cNvPr>
          <p:cNvSpPr txBox="1"/>
          <p:nvPr/>
        </p:nvSpPr>
        <p:spPr>
          <a:xfrm>
            <a:off x="1373897" y="2618858"/>
            <a:ext cx="30683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arly adopters.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Consumers who want autonomous driving to ease their commute.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Consumers who are environmentally conscious about traveling.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Commercial user groups.</a:t>
            </a:r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6A98A-CBD1-7599-DDE6-6B07E7F042D7}"/>
              </a:ext>
            </a:extLst>
          </p:cNvPr>
          <p:cNvSpPr txBox="1"/>
          <p:nvPr/>
        </p:nvSpPr>
        <p:spPr>
          <a:xfrm>
            <a:off x="4175936" y="263686"/>
            <a:ext cx="610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dirty="0">
                <a:solidFill>
                  <a:schemeClr val="accent1"/>
                </a:solidFill>
                <a:latin typeface="Apple Chancery" panose="03020702040506060504" pitchFamily="66" charset="-79"/>
              </a:rPr>
              <a:t>Customers</a:t>
            </a:r>
          </a:p>
          <a:p>
            <a:endParaRPr kumimoji="1" lang="zh-CN" altLang="en-US" sz="54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F732DF-4D68-9961-D846-6BA8034368DD}"/>
              </a:ext>
            </a:extLst>
          </p:cNvPr>
          <p:cNvSpPr txBox="1"/>
          <p:nvPr/>
        </p:nvSpPr>
        <p:spPr>
          <a:xfrm>
            <a:off x="1569011" y="1735494"/>
            <a:ext cx="207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Customer segments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081313-72E4-DDFF-6812-AEB522CE9B1E}"/>
              </a:ext>
            </a:extLst>
          </p:cNvPr>
          <p:cNvSpPr txBox="1"/>
          <p:nvPr/>
        </p:nvSpPr>
        <p:spPr>
          <a:xfrm>
            <a:off x="5141701" y="1735494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Channels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49D516-C3F7-A767-A598-F9368C2CBECD}"/>
              </a:ext>
            </a:extLst>
          </p:cNvPr>
          <p:cNvSpPr txBox="1"/>
          <p:nvPr/>
        </p:nvSpPr>
        <p:spPr>
          <a:xfrm>
            <a:off x="7833629" y="1735494"/>
            <a:ext cx="244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Customer Relationships</a:t>
            </a:r>
            <a:endParaRPr lang="zh-CN" alt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EEB96B4B-8666-999B-CE4D-46808258E970}"/>
              </a:ext>
            </a:extLst>
          </p:cNvPr>
          <p:cNvSpPr txBox="1"/>
          <p:nvPr/>
        </p:nvSpPr>
        <p:spPr>
          <a:xfrm>
            <a:off x="4470588" y="2618858"/>
            <a:ext cx="3068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irect shops.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fficial website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fficial social media accounts.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Tesla app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kumimoji="1" lang="zh-CN" alt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D7743CE-0C6B-0847-DE95-B7254EC4A6E9}"/>
              </a:ext>
            </a:extLst>
          </p:cNvPr>
          <p:cNvSpPr txBox="1"/>
          <p:nvPr/>
        </p:nvSpPr>
        <p:spPr>
          <a:xfrm>
            <a:off x="7567279" y="2618857"/>
            <a:ext cx="3068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ersonal assistance relationship, such as providing personalized customer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ommunity relationship.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391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7ADE89-BA94-E7C7-701C-2D39A554B8AF}"/>
              </a:ext>
            </a:extLst>
          </p:cNvPr>
          <p:cNvSpPr txBox="1"/>
          <p:nvPr/>
        </p:nvSpPr>
        <p:spPr>
          <a:xfrm>
            <a:off x="2908092" y="344773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308A4-DAB5-5D6F-B0BC-41ABCA17DA92}"/>
              </a:ext>
            </a:extLst>
          </p:cNvPr>
          <p:cNvSpPr txBox="1"/>
          <p:nvPr/>
        </p:nvSpPr>
        <p:spPr>
          <a:xfrm>
            <a:off x="2799874" y="2480357"/>
            <a:ext cx="3068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esearch and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Manufacturing and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Sales and marketing.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Service and support</a:t>
            </a:r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6A98A-CBD1-7599-DDE6-6B07E7F042D7}"/>
              </a:ext>
            </a:extLst>
          </p:cNvPr>
          <p:cNvSpPr txBox="1"/>
          <p:nvPr/>
        </p:nvSpPr>
        <p:spPr>
          <a:xfrm>
            <a:off x="4535742" y="235695"/>
            <a:ext cx="610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dirty="0">
                <a:solidFill>
                  <a:schemeClr val="accent1"/>
                </a:solidFill>
                <a:latin typeface="Apple Chancery" panose="03020702040506060504" pitchFamily="66" charset="-79"/>
              </a:rPr>
              <a:t>Finances</a:t>
            </a:r>
          </a:p>
          <a:p>
            <a:endParaRPr kumimoji="1" lang="zh-CN" altLang="en-US" sz="54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F732DF-4D68-9961-D846-6BA8034368DD}"/>
              </a:ext>
            </a:extLst>
          </p:cNvPr>
          <p:cNvSpPr txBox="1"/>
          <p:nvPr/>
        </p:nvSpPr>
        <p:spPr>
          <a:xfrm>
            <a:off x="3470988" y="1678092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Cost Structure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49D516-C3F7-A767-A598-F9368C2CBECD}"/>
              </a:ext>
            </a:extLst>
          </p:cNvPr>
          <p:cNvSpPr txBox="1"/>
          <p:nvPr/>
        </p:nvSpPr>
        <p:spPr>
          <a:xfrm>
            <a:off x="6867785" y="1678092"/>
            <a:ext cx="209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Revenue Streams</a:t>
            </a:r>
            <a:endParaRPr lang="zh-CN" alt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D7743CE-0C6B-0847-DE95-B7254EC4A6E9}"/>
              </a:ext>
            </a:extLst>
          </p:cNvPr>
          <p:cNvSpPr txBox="1"/>
          <p:nvPr/>
        </p:nvSpPr>
        <p:spPr>
          <a:xfrm>
            <a:off x="6382749" y="2480357"/>
            <a:ext cx="3068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Vehicle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aid service and maintenance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ales of ancillary products.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916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7ADE89-BA94-E7C7-701C-2D39A554B8AF}"/>
              </a:ext>
            </a:extLst>
          </p:cNvPr>
          <p:cNvSpPr txBox="1"/>
          <p:nvPr/>
        </p:nvSpPr>
        <p:spPr>
          <a:xfrm>
            <a:off x="2908092" y="344773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308A4-DAB5-5D6F-B0BC-41ABCA17DA92}"/>
              </a:ext>
            </a:extLst>
          </p:cNvPr>
          <p:cNvSpPr txBox="1"/>
          <p:nvPr/>
        </p:nvSpPr>
        <p:spPr>
          <a:xfrm>
            <a:off x="1373897" y="2618858"/>
            <a:ext cx="3068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Procuring and installing automated driving systems and integrating them with existing delivery infrastructure.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Managing and maintenance.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Training and deploying new technical staff.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Developing contingency plans regarding technical failures.</a:t>
            </a:r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6A98A-CBD1-7599-DDE6-6B07E7F042D7}"/>
              </a:ext>
            </a:extLst>
          </p:cNvPr>
          <p:cNvSpPr txBox="1"/>
          <p:nvPr/>
        </p:nvSpPr>
        <p:spPr>
          <a:xfrm>
            <a:off x="3783181" y="254356"/>
            <a:ext cx="610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dirty="0">
                <a:solidFill>
                  <a:schemeClr val="accent1"/>
                </a:solidFill>
                <a:latin typeface="Apple Chancery" panose="03020702040506060504" pitchFamily="66" charset="-79"/>
              </a:rPr>
              <a:t>Infrastructure</a:t>
            </a:r>
          </a:p>
          <a:p>
            <a:endParaRPr kumimoji="1" lang="zh-CN" altLang="en-US" sz="54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F732DF-4D68-9961-D846-6BA8034368DD}"/>
              </a:ext>
            </a:extLst>
          </p:cNvPr>
          <p:cNvSpPr txBox="1"/>
          <p:nvPr/>
        </p:nvSpPr>
        <p:spPr>
          <a:xfrm>
            <a:off x="2267339" y="1735494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Activities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081313-72E4-DDFF-6812-AEB522CE9B1E}"/>
              </a:ext>
            </a:extLst>
          </p:cNvPr>
          <p:cNvSpPr txBox="1"/>
          <p:nvPr/>
        </p:nvSpPr>
        <p:spPr>
          <a:xfrm>
            <a:off x="5141702" y="1735494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 Resources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49D516-C3F7-A767-A598-F9368C2CBECD}"/>
              </a:ext>
            </a:extLst>
          </p:cNvPr>
          <p:cNvSpPr txBox="1"/>
          <p:nvPr/>
        </p:nvSpPr>
        <p:spPr>
          <a:xfrm>
            <a:off x="8016065" y="1735494"/>
            <a:ext cx="186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Partner Network</a:t>
            </a:r>
            <a:endParaRPr lang="zh-CN" alt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EEB96B4B-8666-999B-CE4D-46808258E970}"/>
              </a:ext>
            </a:extLst>
          </p:cNvPr>
          <p:cNvSpPr txBox="1"/>
          <p:nvPr/>
        </p:nvSpPr>
        <p:spPr>
          <a:xfrm>
            <a:off x="4470588" y="2618858"/>
            <a:ext cx="3068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Autonomous Driving technology from another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resources to purchase and maintain technical equipment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Delivery vehicles.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Technicians and specialist delivery staff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Logistics and distribution infrastructure</a:t>
            </a:r>
            <a:endParaRPr kumimoji="1" lang="zh-CN" alt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D7743CE-0C6B-0847-DE95-B7254EC4A6E9}"/>
              </a:ext>
            </a:extLst>
          </p:cNvPr>
          <p:cNvSpPr txBox="1"/>
          <p:nvPr/>
        </p:nvSpPr>
        <p:spPr>
          <a:xfrm>
            <a:off x="7567279" y="2618857"/>
            <a:ext cx="3068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Technology partners.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Partners in logistics and distribution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overnment regulators.</a:t>
            </a:r>
          </a:p>
        </p:txBody>
      </p:sp>
    </p:spTree>
    <p:extLst>
      <p:ext uri="{BB962C8B-B14F-4D97-AF65-F5344CB8AC3E}">
        <p14:creationId xmlns:p14="http://schemas.microsoft.com/office/powerpoint/2010/main" val="1119155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7ADE89-BA94-E7C7-701C-2D39A554B8AF}"/>
              </a:ext>
            </a:extLst>
          </p:cNvPr>
          <p:cNvSpPr txBox="1"/>
          <p:nvPr/>
        </p:nvSpPr>
        <p:spPr>
          <a:xfrm>
            <a:off x="2908092" y="344773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6A98A-CBD1-7599-DDE6-6B07E7F042D7}"/>
              </a:ext>
            </a:extLst>
          </p:cNvPr>
          <p:cNvSpPr txBox="1"/>
          <p:nvPr/>
        </p:nvSpPr>
        <p:spPr>
          <a:xfrm>
            <a:off x="4604275" y="254356"/>
            <a:ext cx="610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dirty="0">
                <a:solidFill>
                  <a:schemeClr val="accent1"/>
                </a:solidFill>
                <a:latin typeface="Apple Chancery" panose="03020702040506060504" pitchFamily="66" charset="-79"/>
              </a:rPr>
              <a:t>Offering</a:t>
            </a:r>
          </a:p>
          <a:p>
            <a:endParaRPr kumimoji="1" lang="zh-CN" altLang="en-US" sz="54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081313-72E4-DDFF-6812-AEB522CE9B1E}"/>
              </a:ext>
            </a:extLst>
          </p:cNvPr>
          <p:cNvSpPr txBox="1"/>
          <p:nvPr/>
        </p:nvSpPr>
        <p:spPr>
          <a:xfrm>
            <a:off x="4835722" y="1777849"/>
            <a:ext cx="25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altLang="zh-CN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Value proposition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91C5C6-B797-F0A0-C25E-BF9C12D6A1A6}"/>
              </a:ext>
            </a:extLst>
          </p:cNvPr>
          <p:cNvSpPr txBox="1"/>
          <p:nvPr/>
        </p:nvSpPr>
        <p:spPr>
          <a:xfrm>
            <a:off x="3515167" y="2828835"/>
            <a:ext cx="5161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Amazon's value proposition has both the values of a traditional logistics company, such as faster and more efficient delivery and cost savings. There is also a value proposition of innovation as one of the first companies to introduce new technologies into the industry.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34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7ADE89-BA94-E7C7-701C-2D39A554B8AF}"/>
              </a:ext>
            </a:extLst>
          </p:cNvPr>
          <p:cNvSpPr txBox="1"/>
          <p:nvPr/>
        </p:nvSpPr>
        <p:spPr>
          <a:xfrm>
            <a:off x="2908092" y="344773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308A4-DAB5-5D6F-B0BC-41ABCA17DA92}"/>
              </a:ext>
            </a:extLst>
          </p:cNvPr>
          <p:cNvSpPr txBox="1"/>
          <p:nvPr/>
        </p:nvSpPr>
        <p:spPr>
          <a:xfrm>
            <a:off x="1373897" y="2618858"/>
            <a:ext cx="3068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erchants such as retail businesses registered and certified on Amazon.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General e-commerce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Amazon Prime members.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6A98A-CBD1-7599-DDE6-6B07E7F042D7}"/>
              </a:ext>
            </a:extLst>
          </p:cNvPr>
          <p:cNvSpPr txBox="1"/>
          <p:nvPr/>
        </p:nvSpPr>
        <p:spPr>
          <a:xfrm>
            <a:off x="4175936" y="263686"/>
            <a:ext cx="610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dirty="0">
                <a:solidFill>
                  <a:schemeClr val="accent1"/>
                </a:solidFill>
                <a:latin typeface="Apple Chancery" panose="03020702040506060504" pitchFamily="66" charset="-79"/>
              </a:rPr>
              <a:t>Customers</a:t>
            </a:r>
          </a:p>
          <a:p>
            <a:endParaRPr kumimoji="1" lang="zh-CN" altLang="en-US" sz="54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F732DF-4D68-9961-D846-6BA8034368DD}"/>
              </a:ext>
            </a:extLst>
          </p:cNvPr>
          <p:cNvSpPr txBox="1"/>
          <p:nvPr/>
        </p:nvSpPr>
        <p:spPr>
          <a:xfrm>
            <a:off x="1569011" y="1735494"/>
            <a:ext cx="207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Customer segments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081313-72E4-DDFF-6812-AEB522CE9B1E}"/>
              </a:ext>
            </a:extLst>
          </p:cNvPr>
          <p:cNvSpPr txBox="1"/>
          <p:nvPr/>
        </p:nvSpPr>
        <p:spPr>
          <a:xfrm>
            <a:off x="5141701" y="1735494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Channels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49D516-C3F7-A767-A598-F9368C2CBECD}"/>
              </a:ext>
            </a:extLst>
          </p:cNvPr>
          <p:cNvSpPr txBox="1"/>
          <p:nvPr/>
        </p:nvSpPr>
        <p:spPr>
          <a:xfrm>
            <a:off x="7833629" y="1735494"/>
            <a:ext cx="244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Customer Relationships</a:t>
            </a:r>
            <a:endParaRPr lang="zh-CN" alt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EEB96B4B-8666-999B-CE4D-46808258E970}"/>
              </a:ext>
            </a:extLst>
          </p:cNvPr>
          <p:cNvSpPr txBox="1"/>
          <p:nvPr/>
        </p:nvSpPr>
        <p:spPr>
          <a:xfrm>
            <a:off x="4470588" y="2618858"/>
            <a:ext cx="3068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Official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ocial media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ffline offices.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Amazon App.</a:t>
            </a:r>
            <a:endParaRPr lang="en-US" altLang="zh-CN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D7743CE-0C6B-0847-DE95-B7254EC4A6E9}"/>
              </a:ext>
            </a:extLst>
          </p:cNvPr>
          <p:cNvSpPr txBox="1"/>
          <p:nvPr/>
        </p:nvSpPr>
        <p:spPr>
          <a:xfrm>
            <a:off x="7567279" y="2618857"/>
            <a:ext cx="30683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Self-service, meaning that customers do not need to interact with a customer service representative to place orders and receive goods.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Personalized relationships with its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 retail businesses and corporate customers, Amazon is building collaborative relationships.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0321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7ADE89-BA94-E7C7-701C-2D39A554B8AF}"/>
              </a:ext>
            </a:extLst>
          </p:cNvPr>
          <p:cNvSpPr txBox="1"/>
          <p:nvPr/>
        </p:nvSpPr>
        <p:spPr>
          <a:xfrm>
            <a:off x="2908092" y="344773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308A4-DAB5-5D6F-B0BC-41ABCA17DA92}"/>
              </a:ext>
            </a:extLst>
          </p:cNvPr>
          <p:cNvSpPr txBox="1"/>
          <p:nvPr/>
        </p:nvSpPr>
        <p:spPr>
          <a:xfrm>
            <a:off x="2799874" y="2480357"/>
            <a:ext cx="30683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Purchasing and maintaining new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Retrofitting vehicles.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Building infrastructure related to new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Treating new technical staff.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Various types of freight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cost.</a:t>
            </a:r>
            <a:endParaRPr lang="en-US" altLang="zh-CN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6A98A-CBD1-7599-DDE6-6B07E7F042D7}"/>
              </a:ext>
            </a:extLst>
          </p:cNvPr>
          <p:cNvSpPr txBox="1"/>
          <p:nvPr/>
        </p:nvSpPr>
        <p:spPr>
          <a:xfrm>
            <a:off x="4535742" y="235695"/>
            <a:ext cx="610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dirty="0">
                <a:solidFill>
                  <a:schemeClr val="accent1"/>
                </a:solidFill>
                <a:latin typeface="Apple Chancery" panose="03020702040506060504" pitchFamily="66" charset="-79"/>
              </a:rPr>
              <a:t>Finances</a:t>
            </a:r>
          </a:p>
          <a:p>
            <a:endParaRPr kumimoji="1" lang="zh-CN" altLang="en-US" sz="54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F732DF-4D68-9961-D846-6BA8034368DD}"/>
              </a:ext>
            </a:extLst>
          </p:cNvPr>
          <p:cNvSpPr txBox="1"/>
          <p:nvPr/>
        </p:nvSpPr>
        <p:spPr>
          <a:xfrm>
            <a:off x="3470988" y="1678092"/>
            <a:ext cx="172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Cost Structure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49D516-C3F7-A767-A598-F9368C2CBECD}"/>
              </a:ext>
            </a:extLst>
          </p:cNvPr>
          <p:cNvSpPr txBox="1"/>
          <p:nvPr/>
        </p:nvSpPr>
        <p:spPr>
          <a:xfrm>
            <a:off x="6867785" y="1678092"/>
            <a:ext cx="209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Revenue Streams</a:t>
            </a:r>
            <a:endParaRPr lang="zh-CN" alt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D7743CE-0C6B-0847-DE95-B7254EC4A6E9}"/>
              </a:ext>
            </a:extLst>
          </p:cNvPr>
          <p:cNvSpPr txBox="1"/>
          <p:nvPr/>
        </p:nvSpPr>
        <p:spPr>
          <a:xfrm>
            <a:off x="6382749" y="2480357"/>
            <a:ext cx="30683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E-commerce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Amazon Prime membership fees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Revenue generated through partnerships or service agreements with retail businesses.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59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4A716F6-DCFF-A022-F426-F978E2CB6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" t="1816" r="80319" b="1454"/>
          <a:stretch/>
        </p:blipFill>
        <p:spPr>
          <a:xfrm>
            <a:off x="174170" y="-15146"/>
            <a:ext cx="3576419" cy="68731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918594-AB6C-C087-8890-181880B18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2" t="600" r="69565" b="3043"/>
          <a:stretch/>
        </p:blipFill>
        <p:spPr>
          <a:xfrm>
            <a:off x="3942665" y="59976"/>
            <a:ext cx="1886269" cy="67980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AAC570-4A32-7715-D6A4-511451037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76" t="575" r="49760" b="1718"/>
          <a:stretch/>
        </p:blipFill>
        <p:spPr>
          <a:xfrm>
            <a:off x="6081065" y="-15146"/>
            <a:ext cx="1878035" cy="68280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5BDC4F-699F-B542-3CA3-85729D147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98" r="30031" b="2640"/>
          <a:stretch/>
        </p:blipFill>
        <p:spPr>
          <a:xfrm>
            <a:off x="8189280" y="-37571"/>
            <a:ext cx="1886270" cy="6895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01097-48BC-97A4-E49A-849E518D6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10" t="758" r="10039" b="1729"/>
          <a:stretch/>
        </p:blipFill>
        <p:spPr>
          <a:xfrm>
            <a:off x="10289576" y="29989"/>
            <a:ext cx="1886270" cy="67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7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BA5E0B-5072-373B-4C59-6E32FC533233}"/>
              </a:ext>
            </a:extLst>
          </p:cNvPr>
          <p:cNvSpPr/>
          <p:nvPr/>
        </p:nvSpPr>
        <p:spPr>
          <a:xfrm>
            <a:off x="10290795" y="29987"/>
            <a:ext cx="1886269" cy="6828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BADC8-3213-CF6B-CFDB-72C31FC1C919}"/>
              </a:ext>
            </a:extLst>
          </p:cNvPr>
          <p:cNvSpPr/>
          <p:nvPr/>
        </p:nvSpPr>
        <p:spPr>
          <a:xfrm>
            <a:off x="8174345" y="20011"/>
            <a:ext cx="1886269" cy="6828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DFEB7-B197-F7BA-C29F-AC4828B70D52}"/>
              </a:ext>
            </a:extLst>
          </p:cNvPr>
          <p:cNvSpPr/>
          <p:nvPr/>
        </p:nvSpPr>
        <p:spPr>
          <a:xfrm>
            <a:off x="101447" y="20011"/>
            <a:ext cx="1886269" cy="6828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A716F6-DCFF-A022-F426-F978E2CB6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" t="1816" r="89219" b="1454"/>
          <a:stretch/>
        </p:blipFill>
        <p:spPr>
          <a:xfrm>
            <a:off x="101447" y="29987"/>
            <a:ext cx="1886270" cy="6798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918594-AB6C-C087-8890-181880B18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7" t="435" r="61299" b="2789"/>
          <a:stretch/>
        </p:blipFill>
        <p:spPr>
          <a:xfrm>
            <a:off x="2217897" y="29986"/>
            <a:ext cx="3414641" cy="6773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AAC570-4A32-7715-D6A4-511451037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76" t="575" r="49760" b="1718"/>
          <a:stretch/>
        </p:blipFill>
        <p:spPr>
          <a:xfrm>
            <a:off x="5996184" y="-24891"/>
            <a:ext cx="1878035" cy="68280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5BDC4F-699F-B542-3CA3-85729D147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98" r="30031" b="2640"/>
          <a:stretch/>
        </p:blipFill>
        <p:spPr>
          <a:xfrm>
            <a:off x="8174344" y="-67559"/>
            <a:ext cx="1886270" cy="6895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01097-48BC-97A4-E49A-849E518D6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10" t="758" r="10039" b="1729"/>
          <a:stretch/>
        </p:blipFill>
        <p:spPr>
          <a:xfrm>
            <a:off x="10290795" y="0"/>
            <a:ext cx="1891900" cy="68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6DFEB7-B197-F7BA-C29F-AC4828B70D52}"/>
              </a:ext>
            </a:extLst>
          </p:cNvPr>
          <p:cNvSpPr/>
          <p:nvPr/>
        </p:nvSpPr>
        <p:spPr>
          <a:xfrm>
            <a:off x="101447" y="20011"/>
            <a:ext cx="1886269" cy="6828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A716F6-DCFF-A022-F426-F978E2CB6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" t="1816" r="89219" b="1454"/>
          <a:stretch/>
        </p:blipFill>
        <p:spPr>
          <a:xfrm>
            <a:off x="101447" y="29987"/>
            <a:ext cx="1886270" cy="6798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AAC570-4A32-7715-D6A4-511451037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16" r="40587" b="4425"/>
          <a:stretch/>
        </p:blipFill>
        <p:spPr>
          <a:xfrm>
            <a:off x="4404291" y="-31754"/>
            <a:ext cx="3585020" cy="6840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5BDC4F-699F-B542-3CA3-85729D147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98" r="30031" b="2640"/>
          <a:stretch/>
        </p:blipFill>
        <p:spPr>
          <a:xfrm>
            <a:off x="8174344" y="-67559"/>
            <a:ext cx="1886270" cy="6895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01097-48BC-97A4-E49A-849E518D6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10" t="758" r="10039" b="1729"/>
          <a:stretch/>
        </p:blipFill>
        <p:spPr>
          <a:xfrm>
            <a:off x="10290795" y="0"/>
            <a:ext cx="1891900" cy="6803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2E696-E6D5-8357-DB03-C7824B611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2" t="600" r="69565" b="3043"/>
          <a:stretch/>
        </p:blipFill>
        <p:spPr>
          <a:xfrm>
            <a:off x="2287841" y="20011"/>
            <a:ext cx="1886269" cy="67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73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6DFEB7-B197-F7BA-C29F-AC4828B70D52}"/>
              </a:ext>
            </a:extLst>
          </p:cNvPr>
          <p:cNvSpPr/>
          <p:nvPr/>
        </p:nvSpPr>
        <p:spPr>
          <a:xfrm>
            <a:off x="101447" y="20011"/>
            <a:ext cx="1886269" cy="6828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A716F6-DCFF-A022-F426-F978E2CB6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" t="1816" r="89219" b="1454"/>
          <a:stretch/>
        </p:blipFill>
        <p:spPr>
          <a:xfrm>
            <a:off x="101447" y="29987"/>
            <a:ext cx="1886270" cy="6798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AAC570-4A32-7715-D6A4-511451037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16" t="2262" r="49122" b="4425"/>
          <a:stretch/>
        </p:blipFill>
        <p:spPr>
          <a:xfrm>
            <a:off x="4385241" y="57149"/>
            <a:ext cx="1911823" cy="67078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5BDC4F-699F-B542-3CA3-85729D147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52" t="2051" r="21597" b="2591"/>
          <a:stretch/>
        </p:blipFill>
        <p:spPr>
          <a:xfrm>
            <a:off x="6506354" y="20011"/>
            <a:ext cx="3479493" cy="6753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01097-48BC-97A4-E49A-849E518D6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10" t="758" r="10039" b="1729"/>
          <a:stretch/>
        </p:blipFill>
        <p:spPr>
          <a:xfrm>
            <a:off x="10290795" y="0"/>
            <a:ext cx="1891900" cy="6803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2E696-E6D5-8357-DB03-C7824B611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2" t="600" r="69565" b="3043"/>
          <a:stretch/>
        </p:blipFill>
        <p:spPr>
          <a:xfrm>
            <a:off x="2287841" y="20011"/>
            <a:ext cx="1886269" cy="67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9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6DFEB7-B197-F7BA-C29F-AC4828B70D52}"/>
              </a:ext>
            </a:extLst>
          </p:cNvPr>
          <p:cNvSpPr/>
          <p:nvPr/>
        </p:nvSpPr>
        <p:spPr>
          <a:xfrm>
            <a:off x="101447" y="20011"/>
            <a:ext cx="1886269" cy="6828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A716F6-DCFF-A022-F426-F978E2CB6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" t="1816" r="89219" b="1454"/>
          <a:stretch/>
        </p:blipFill>
        <p:spPr>
          <a:xfrm>
            <a:off x="101447" y="29987"/>
            <a:ext cx="1886270" cy="6798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AAC570-4A32-7715-D6A4-511451037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16" t="2262" r="49122" b="4425"/>
          <a:stretch/>
        </p:blipFill>
        <p:spPr>
          <a:xfrm>
            <a:off x="4385241" y="57149"/>
            <a:ext cx="1911823" cy="67078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5BDC4F-699F-B542-3CA3-85729D147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52" t="1309" r="29496" b="4169"/>
          <a:stretch/>
        </p:blipFill>
        <p:spPr>
          <a:xfrm>
            <a:off x="6501691" y="70309"/>
            <a:ext cx="1911823" cy="67078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01097-48BC-97A4-E49A-849E518D6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58" t="844" r="1329" b="3379"/>
          <a:stretch/>
        </p:blipFill>
        <p:spPr>
          <a:xfrm>
            <a:off x="8586546" y="112058"/>
            <a:ext cx="3567354" cy="66688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2E696-E6D5-8357-DB03-C7824B611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2" t="600" r="69565" b="3043"/>
          <a:stretch/>
        </p:blipFill>
        <p:spPr>
          <a:xfrm>
            <a:off x="2287841" y="20011"/>
            <a:ext cx="1886269" cy="6798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AEEA3-B273-5F12-FFC8-E3B9C688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8" y="582678"/>
            <a:ext cx="12071722" cy="57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4766F-9F7F-4237-A2FD-0F3264EF2E11}"/>
              </a:ext>
            </a:extLst>
          </p:cNvPr>
          <p:cNvSpPr txBox="1"/>
          <p:nvPr/>
        </p:nvSpPr>
        <p:spPr>
          <a:xfrm>
            <a:off x="403759" y="380010"/>
            <a:ext cx="7410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F3ADE-293C-60F5-4B2F-A0FFE32130FC}"/>
              </a:ext>
            </a:extLst>
          </p:cNvPr>
          <p:cNvSpPr txBox="1"/>
          <p:nvPr/>
        </p:nvSpPr>
        <p:spPr>
          <a:xfrm>
            <a:off x="403759" y="380010"/>
            <a:ext cx="74102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Value Proposition Canvas</a:t>
            </a:r>
          </a:p>
          <a:p>
            <a:r>
              <a:rPr kumimoji="1" lang="en-US" altLang="zh-CN" sz="5000" dirty="0">
                <a:solidFill>
                  <a:schemeClr val="accent1"/>
                </a:solidFill>
                <a:latin typeface="Apple Chancery" panose="03020702040506060504" pitchFamily="66" charset="-79"/>
              </a:rPr>
              <a:t>for Tesla</a:t>
            </a:r>
            <a:endParaRPr kumimoji="1" lang="zh-CN" altLang="en-US" sz="5000" dirty="0">
              <a:solidFill>
                <a:schemeClr val="accent1"/>
              </a:solidFill>
              <a:latin typeface="Apple Chancery" panose="03020702040506060504" pitchFamily="66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D8332C-99CB-8A11-BA84-722FE74A1380}"/>
              </a:ext>
            </a:extLst>
          </p:cNvPr>
          <p:cNvGrpSpPr/>
          <p:nvPr/>
        </p:nvGrpSpPr>
        <p:grpSpPr>
          <a:xfrm>
            <a:off x="3755722" y="2155576"/>
            <a:ext cx="24302231" cy="13535118"/>
            <a:chOff x="-6203661" y="-170895"/>
            <a:chExt cx="24302231" cy="135351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EF3D08-636E-C741-F0B3-7FCD1E24B0A0}"/>
                </a:ext>
              </a:extLst>
            </p:cNvPr>
            <p:cNvGrpSpPr/>
            <p:nvPr/>
          </p:nvGrpSpPr>
          <p:grpSpPr>
            <a:xfrm rot="1800000">
              <a:off x="14041670" y="9137566"/>
              <a:ext cx="4056900" cy="4226657"/>
              <a:chOff x="5627715" y="5502607"/>
              <a:chExt cx="4056900" cy="422665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1F0A340-53FA-AE5A-FF1B-038B2419DD24}"/>
                  </a:ext>
                </a:extLst>
              </p:cNvPr>
              <p:cNvSpPr/>
              <p:nvPr/>
            </p:nvSpPr>
            <p:spPr>
              <a:xfrm rot="1200000">
                <a:off x="5627715" y="5502607"/>
                <a:ext cx="4056900" cy="422665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6448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8C38671-48DE-D128-B1DB-BDD16936FDEE}"/>
                  </a:ext>
                </a:extLst>
              </p:cNvPr>
              <p:cNvSpPr txBox="1"/>
              <p:nvPr/>
            </p:nvSpPr>
            <p:spPr>
              <a:xfrm rot="600000">
                <a:off x="6384831" y="5862254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pple Chancery" panose="03020702040506060504" pitchFamily="66" charset="-79"/>
                    <a:cs typeface="Apple Chancery" panose="03020702040506060504" pitchFamily="66" charset="-79"/>
                  </a:rPr>
                  <a:t>Pain relievers</a:t>
                </a:r>
                <a:endParaRPr kumimoji="1" lang="zh-CN" altLang="en-US" dirty="0">
                  <a:latin typeface="Apple Chancery" panose="03020702040506060504" pitchFamily="66" charset="-79"/>
                  <a:cs typeface="Apple Chancery" panose="03020702040506060504" pitchFamily="66" charset="-79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CCEECC1-6C91-B180-1B79-031A558AF4CC}"/>
                  </a:ext>
                </a:extLst>
              </p:cNvPr>
              <p:cNvSpPr txBox="1"/>
              <p:nvPr/>
            </p:nvSpPr>
            <p:spPr>
              <a:xfrm rot="600000">
                <a:off x="5991328" y="7277690"/>
                <a:ext cx="270291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Tesla supercharge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High safety rating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262km-405km one single 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zh-CN" altLang="en-US" dirty="0"/>
              </a:p>
            </p:txBody>
          </p:sp>
          <p:pic>
            <p:nvPicPr>
              <p:cNvPr id="88" name="Graphic 48" descr="Needle">
                <a:extLst>
                  <a:ext uri="{FF2B5EF4-FFF2-40B4-BE49-F238E27FC236}">
                    <a16:creationId xmlns:a16="http://schemas.microsoft.com/office/drawing/2014/main" id="{58D91FCB-5D5E-6B21-6661-4A7B9B336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695014">
                <a:off x="6345895" y="625300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DC64DC-9A16-C87C-5322-7B6A8FB143A0}"/>
                </a:ext>
              </a:extLst>
            </p:cNvPr>
            <p:cNvGrpSpPr/>
            <p:nvPr/>
          </p:nvGrpSpPr>
          <p:grpSpPr>
            <a:xfrm>
              <a:off x="-6203661" y="-170895"/>
              <a:ext cx="21135589" cy="10320117"/>
              <a:chOff x="-6203661" y="-170895"/>
              <a:chExt cx="21135589" cy="1032011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D796A6D-8A82-4636-FDDF-E0DB0D115929}"/>
                  </a:ext>
                </a:extLst>
              </p:cNvPr>
              <p:cNvGrpSpPr/>
              <p:nvPr/>
            </p:nvGrpSpPr>
            <p:grpSpPr>
              <a:xfrm>
                <a:off x="-6203661" y="-170895"/>
                <a:ext cx="17400465" cy="7707587"/>
                <a:chOff x="1667918" y="3180672"/>
                <a:chExt cx="17400465" cy="7707587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851D6A5-CBCB-93C5-D211-BDB3C8586D7A}"/>
                    </a:ext>
                  </a:extLst>
                </p:cNvPr>
                <p:cNvGrpSpPr/>
                <p:nvPr/>
              </p:nvGrpSpPr>
              <p:grpSpPr>
                <a:xfrm>
                  <a:off x="1667918" y="3180672"/>
                  <a:ext cx="17400465" cy="7707587"/>
                  <a:chOff x="9677385" y="2604939"/>
                  <a:chExt cx="17400465" cy="7707587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032E90AB-20DD-EFF7-5E3E-AE51F117A66A}"/>
                      </a:ext>
                    </a:extLst>
                  </p:cNvPr>
                  <p:cNvGrpSpPr/>
                  <p:nvPr/>
                </p:nvGrpSpPr>
                <p:grpSpPr>
                  <a:xfrm>
                    <a:off x="9677385" y="2604939"/>
                    <a:ext cx="17400465" cy="7707587"/>
                    <a:chOff x="4108860" y="1959533"/>
                    <a:chExt cx="17400465" cy="7707587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4B1DCA7F-5A7E-D20D-7574-E596B3C0D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08860" y="1959533"/>
                      <a:ext cx="8796785" cy="4557969"/>
                      <a:chOff x="2256581" y="4146689"/>
                      <a:chExt cx="8796785" cy="4557969"/>
                    </a:xfrm>
                  </p:grpSpPr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CC8E71F9-B830-90AC-ED37-278A81DB16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9003" y="4980167"/>
                        <a:ext cx="1245911" cy="1113067"/>
                        <a:chOff x="8022214" y="585917"/>
                        <a:chExt cx="1245911" cy="1113067"/>
                      </a:xfrm>
                    </p:grpSpPr>
                    <p:pic>
                      <p:nvPicPr>
                        <p:cNvPr id="83" name="Graphic 82" descr="Covered plate">
                          <a:extLst>
                            <a:ext uri="{FF2B5EF4-FFF2-40B4-BE49-F238E27FC236}">
                              <a16:creationId xmlns:a16="http://schemas.microsoft.com/office/drawing/2014/main" id="{C654605D-26BA-7D57-6CF7-990FC4A5C47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353725" y="784584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4" name="Graphic 83" descr="Barcode">
                          <a:extLst>
                            <a:ext uri="{FF2B5EF4-FFF2-40B4-BE49-F238E27FC236}">
                              <a16:creationId xmlns:a16="http://schemas.microsoft.com/office/drawing/2014/main" id="{25F95877-0193-B1B3-3A3A-01D4521EA1C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22214" y="585917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60" name="Group 59">
                        <a:extLst>
                          <a:ext uri="{FF2B5EF4-FFF2-40B4-BE49-F238E27FC236}">
                            <a16:creationId xmlns:a16="http://schemas.microsoft.com/office/drawing/2014/main" id="{0C761661-F9C4-35CE-8CEC-633DABC650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56581" y="4146689"/>
                        <a:ext cx="8796785" cy="4557969"/>
                        <a:chOff x="3573937" y="1883936"/>
                        <a:chExt cx="8796785" cy="4557969"/>
                      </a:xfrm>
                    </p:grpSpPr>
                    <p:grpSp>
                      <p:nvGrpSpPr>
                        <p:cNvPr id="62" name="Group 61">
                          <a:extLst>
                            <a:ext uri="{FF2B5EF4-FFF2-40B4-BE49-F238E27FC236}">
                              <a16:creationId xmlns:a16="http://schemas.microsoft.com/office/drawing/2014/main" id="{5CB85758-5108-6673-B9A8-DDFF59FF074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600000">
                          <a:off x="8222019" y="2308776"/>
                          <a:ext cx="4148703" cy="4133129"/>
                          <a:chOff x="6074976" y="1241784"/>
                          <a:chExt cx="4785756" cy="4607626"/>
                        </a:xfrm>
                      </p:grpSpPr>
                      <p:sp>
                        <p:nvSpPr>
                          <p:cNvPr id="67" name="Rectangle 66">
                            <a:extLst>
                              <a:ext uri="{FF2B5EF4-FFF2-40B4-BE49-F238E27FC236}">
                                <a16:creationId xmlns:a16="http://schemas.microsoft.com/office/drawing/2014/main" id="{5671DB5A-7253-9C54-6897-E37CA00C0C7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74976" y="1241784"/>
                            <a:ext cx="4785756" cy="4607626"/>
                          </a:xfrm>
                          <a:prstGeom prst="rect">
                            <a:avLst/>
                          </a:prstGeom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73" name="TextBox 72">
                            <a:extLst>
                              <a:ext uri="{FF2B5EF4-FFF2-40B4-BE49-F238E27FC236}">
                                <a16:creationId xmlns:a16="http://schemas.microsoft.com/office/drawing/2014/main" id="{6DB0F566-050C-6155-5725-719C12D9052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57502" y="1840928"/>
                            <a:ext cx="2076967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gains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82" name="TextBox 81">
                            <a:extLst>
                              <a:ext uri="{FF2B5EF4-FFF2-40B4-BE49-F238E27FC236}">
                                <a16:creationId xmlns:a16="http://schemas.microsoft.com/office/drawing/2014/main" id="{EED7A22F-48D2-EE8D-B0E7-AF61EEF0976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04635" y="3327973"/>
                            <a:ext cx="3188521" cy="195572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speed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High safety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Brand recognition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Fashion design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en-US" altLang="zh-CN" dirty="0"/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  <p:grpSp>
                      <p:nvGrpSpPr>
                        <p:cNvPr id="63" name="Group 62">
                          <a:extLst>
                            <a:ext uri="{FF2B5EF4-FFF2-40B4-BE49-F238E27FC236}">
                              <a16:creationId xmlns:a16="http://schemas.microsoft.com/office/drawing/2014/main" id="{FD99C51E-EC7B-7010-F7E1-DC0F126BBD0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73937" y="1883936"/>
                          <a:ext cx="4148703" cy="4133129"/>
                          <a:chOff x="6023803" y="1226497"/>
                          <a:chExt cx="4785756" cy="4607626"/>
                        </a:xfrm>
                      </p:grpSpPr>
                      <p:sp>
                        <p:nvSpPr>
                          <p:cNvPr id="64" name="Rectangle 63">
                            <a:extLst>
                              <a:ext uri="{FF2B5EF4-FFF2-40B4-BE49-F238E27FC236}">
                                <a16:creationId xmlns:a16="http://schemas.microsoft.com/office/drawing/2014/main" id="{801A3DA0-892A-E0FA-12F9-B5731B0A0EE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23803" y="1226497"/>
                            <a:ext cx="4785756" cy="4607626"/>
                          </a:xfrm>
                          <a:prstGeom prst="rect">
                            <a:avLst/>
                          </a:prstGeom>
                          <a:gradFill>
                            <a:gsLst>
                              <a:gs pos="100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10000">
                                <a:srgbClr val="0070C0"/>
                              </a:gs>
                            </a:gsLst>
                            <a:lin ang="2700000" scaled="1"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 dirty="0"/>
                          </a:p>
                        </p:txBody>
                      </p:sp>
                      <p:sp>
                        <p:nvSpPr>
                          <p:cNvPr id="65" name="TextBox 64">
                            <a:extLst>
                              <a:ext uri="{FF2B5EF4-FFF2-40B4-BE49-F238E27FC236}">
                                <a16:creationId xmlns:a16="http://schemas.microsoft.com/office/drawing/2014/main" id="{AA6D9D07-6EBF-6A03-E07C-B6BFA205B7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45857" y="1862130"/>
                            <a:ext cx="1929035" cy="41173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en-US" altLang="zh-CN" dirty="0">
                                <a:latin typeface="Apple Chancery" panose="03020702040506060504" pitchFamily="66" charset="-79"/>
                                <a:cs typeface="Apple Chancery" panose="03020702040506060504" pitchFamily="66" charset="-79"/>
                              </a:rPr>
                              <a:t>Customer jobs</a:t>
                            </a:r>
                            <a:endParaRPr kumimoji="1" lang="zh-CN" altLang="en-US" dirty="0">
                              <a:latin typeface="Apple Chancery" panose="03020702040506060504" pitchFamily="66" charset="-79"/>
                              <a:cs typeface="Apple Chancery" panose="03020702040506060504" pitchFamily="66" charset="-79"/>
                            </a:endParaRPr>
                          </a:p>
                        </p:txBody>
                      </p:sp>
                      <p:sp>
                        <p:nvSpPr>
                          <p:cNvPr id="66" name="TextBox 65">
                            <a:extLst>
                              <a:ext uri="{FF2B5EF4-FFF2-40B4-BE49-F238E27FC236}">
                                <a16:creationId xmlns:a16="http://schemas.microsoft.com/office/drawing/2014/main" id="{0ACE8363-BC5F-772A-F813-ACFDC73BFDF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84174" y="3531998"/>
                            <a:ext cx="3528508" cy="164693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Drive to work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Unique personal transport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r>
                              <a:rPr kumimoji="1" lang="en-US" altLang="zh-CN" dirty="0"/>
                              <a:t>Be adequate for long distance driving</a:t>
                            </a:r>
                          </a:p>
                          <a:p>
                            <a:pPr marL="285750" indent="-285750">
                              <a:buFont typeface="Arial" panose="020B0604020202020204" pitchFamily="34" charset="0"/>
                              <a:buChar char="•"/>
                            </a:pPr>
                            <a:endParaRPr kumimoji="1" lang="zh-CN" altLang="en-US" dirty="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60ACAAB5-EEDD-67A9-29BB-39B01337C2B4}"/>
                        </a:ext>
                      </a:extLst>
                    </p:cNvPr>
                    <p:cNvGrpSpPr/>
                    <p:nvPr/>
                  </p:nvGrpSpPr>
                  <p:grpSpPr>
                    <a:xfrm rot="600000">
                      <a:off x="13168841" y="3621449"/>
                      <a:ext cx="4184276" cy="4133129"/>
                      <a:chOff x="12928947" y="3096900"/>
                      <a:chExt cx="4184276" cy="4133129"/>
                    </a:xfrm>
                  </p:grpSpPr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129C006D-5BFE-FC2E-F44A-2F5F35E7DF30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12964520" y="3096900"/>
                        <a:ext cx="4148703" cy="413312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  <a:alpha val="36448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AD17F3CD-1A89-1365-9A12-06F504FABD5C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3627759" y="3523524"/>
                        <a:ext cx="18004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Customer pains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862D0BA8-3320-DCB4-9443-2079326326BA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12928947" y="4995223"/>
                        <a:ext cx="3037374" cy="20313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Lack of charging stations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Needs to be recharged frequently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Fear of accidents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Price drop after purchasing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en-US" altLang="zh-CN" dirty="0"/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56" name="Graphic 54" descr="Sad face with no fill">
                        <a:extLst>
                          <a:ext uri="{FF2B5EF4-FFF2-40B4-BE49-F238E27FC236}">
                            <a16:creationId xmlns:a16="http://schemas.microsoft.com/office/drawing/2014/main" id="{8A3D155B-BA2B-C4EE-796B-9324233372F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67223">
                        <a:off x="14044875" y="4031676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2426BFF6-8D28-9FBE-20F8-41CB08CA6D09}"/>
                        </a:ext>
                      </a:extLst>
                    </p:cNvPr>
                    <p:cNvGrpSpPr/>
                    <p:nvPr/>
                  </p:nvGrpSpPr>
                  <p:grpSpPr>
                    <a:xfrm rot="1200000">
                      <a:off x="17360622" y="5533991"/>
                      <a:ext cx="4148703" cy="4133129"/>
                      <a:chOff x="8449837" y="2423303"/>
                      <a:chExt cx="4148703" cy="4133129"/>
                    </a:xfrm>
                  </p:grpSpPr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4A76BF82-9A3D-DCED-C32E-D777924ED61F}"/>
                          </a:ext>
                        </a:extLst>
                      </p:cNvPr>
                      <p:cNvSpPr/>
                      <p:nvPr/>
                    </p:nvSpPr>
                    <p:spPr>
                      <a:xfrm rot="600000">
                        <a:off x="8449837" y="2423303"/>
                        <a:ext cx="4148703" cy="413312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  <a:alpha val="36448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91AB25C6-8D2C-A2E5-84EF-AA1961BA3143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392213" y="2944529"/>
                        <a:ext cx="1820681" cy="3312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en-US" altLang="zh-CN" dirty="0">
                            <a:latin typeface="Apple Chancery" panose="03020702040506060504" pitchFamily="66" charset="-79"/>
                            <a:cs typeface="Apple Chancery" panose="03020702040506060504" pitchFamily="66" charset="-79"/>
                          </a:rPr>
                          <a:t>Products &amp; Services</a:t>
                        </a:r>
                        <a:endParaRPr kumimoji="1" lang="zh-CN" altLang="en-US" dirty="0">
                          <a:latin typeface="Apple Chancery" panose="03020702040506060504" pitchFamily="66" charset="-79"/>
                          <a:cs typeface="Apple Chancery" panose="03020702040506060504" pitchFamily="66" charset="-79"/>
                        </a:endParaRPr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851DED32-68AE-5419-F290-35F4D8D3BBE4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600000">
                        <a:off x="9020214" y="4300191"/>
                        <a:ext cx="2764083" cy="14773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Model 3, X, Y and 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8 year battery lifespan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r>
                          <a:rPr kumimoji="1" lang="en-US" altLang="zh-CN" dirty="0"/>
                          <a:t>High-satisfaction after sale services</a:t>
                        </a:r>
                      </a:p>
                      <a:p>
                        <a:pPr marL="285750" indent="-285750">
                          <a:buFont typeface="Arial" panose="020B0604020202020204" pitchFamily="34" charset="0"/>
                          <a:buChar char="•"/>
                        </a:pPr>
                        <a:endParaRPr kumimoji="1" lang="zh-CN" altLang="en-US" dirty="0"/>
                      </a:p>
                    </p:txBody>
                  </p:sp>
                  <p:pic>
                    <p:nvPicPr>
                      <p:cNvPr id="49" name="Graphic 61" descr="Covered plate">
                        <a:extLst>
                          <a:ext uri="{FF2B5EF4-FFF2-40B4-BE49-F238E27FC236}">
                            <a16:creationId xmlns:a16="http://schemas.microsoft.com/office/drawing/2014/main" id="{3806E57C-7BE1-DDC7-A879-9C5A3F7D880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905729" y="3502234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0" name="Graphic 63" descr="Barcode">
                        <a:extLst>
                          <a:ext uri="{FF2B5EF4-FFF2-40B4-BE49-F238E27FC236}">
                            <a16:creationId xmlns:a16="http://schemas.microsoft.com/office/drawing/2014/main" id="{800984F8-F6A0-6D22-3CBE-51F71F9EAF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607312">
                        <a:off x="9387535" y="3252080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3" name="Graphic 57" descr="Checklist">
                    <a:extLst>
                      <a:ext uri="{FF2B5EF4-FFF2-40B4-BE49-F238E27FC236}">
                        <a16:creationId xmlns:a16="http://schemas.microsoft.com/office/drawing/2014/main" id="{5FEB5348-6CC8-EED7-0DB7-965F2B78E0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87999" y="3595296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" name="Graphic 51" descr="Smiling face with no fill">
                  <a:extLst>
                    <a:ext uri="{FF2B5EF4-FFF2-40B4-BE49-F238E27FC236}">
                      <a16:creationId xmlns:a16="http://schemas.microsoft.com/office/drawing/2014/main" id="{62F706B7-4254-AD04-7E22-A576DF1308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600000">
                  <a:off x="6994846" y="43332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C50331C-4DB3-D542-51B8-1104F2656051}"/>
                  </a:ext>
                </a:extLst>
              </p:cNvPr>
              <p:cNvGrpSpPr/>
              <p:nvPr/>
            </p:nvGrpSpPr>
            <p:grpSpPr>
              <a:xfrm>
                <a:off x="10783225" y="6016093"/>
                <a:ext cx="4148703" cy="4133129"/>
                <a:chOff x="10783225" y="6016093"/>
                <a:chExt cx="4148703" cy="4133129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97092394-64F2-D5F0-A3F2-4B518593DEE9}"/>
                    </a:ext>
                  </a:extLst>
                </p:cNvPr>
                <p:cNvGrpSpPr/>
                <p:nvPr/>
              </p:nvGrpSpPr>
              <p:grpSpPr>
                <a:xfrm rot="2400000">
                  <a:off x="10783225" y="6016093"/>
                  <a:ext cx="4148703" cy="4133129"/>
                  <a:chOff x="7072793" y="1241783"/>
                  <a:chExt cx="4785756" cy="4607625"/>
                </a:xfrm>
              </p:grpSpPr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42032E42-2F01-5562-DCB0-9104197F8509}"/>
                      </a:ext>
                    </a:extLst>
                  </p:cNvPr>
                  <p:cNvSpPr/>
                  <p:nvPr/>
                </p:nvSpPr>
                <p:spPr>
                  <a:xfrm>
                    <a:off x="7072793" y="1241783"/>
                    <a:ext cx="4785756" cy="4607625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  <a:alpha val="36448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3FCBD4F-ABF3-EAF5-92AA-87DC245A9680}"/>
                      </a:ext>
                    </a:extLst>
                  </p:cNvPr>
                  <p:cNvSpPr txBox="1"/>
                  <p:nvPr/>
                </p:nvSpPr>
                <p:spPr>
                  <a:xfrm>
                    <a:off x="7690004" y="1816785"/>
                    <a:ext cx="1810689" cy="4117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>
                        <a:latin typeface="Apple Chancery" panose="03020702040506060504" pitchFamily="66" charset="-79"/>
                        <a:cs typeface="Apple Chancery" panose="03020702040506060504" pitchFamily="66" charset="-79"/>
                      </a:rPr>
                      <a:t>Gain creators</a:t>
                    </a:r>
                    <a:endParaRPr kumimoji="1" lang="zh-CN" altLang="en-US" dirty="0">
                      <a:latin typeface="Apple Chancery" panose="03020702040506060504" pitchFamily="66" charset="-79"/>
                      <a:cs typeface="Apple Chancery" panose="03020702040506060504" pitchFamily="66" charset="-79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3346A99-CA19-3CC3-3D9C-8471E1A8BDF8}"/>
                      </a:ext>
                    </a:extLst>
                  </p:cNvPr>
                  <p:cNvSpPr txBox="1"/>
                  <p:nvPr/>
                </p:nvSpPr>
                <p:spPr>
                  <a:xfrm>
                    <a:off x="7578933" y="3315853"/>
                    <a:ext cx="3471391" cy="16469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High-tech touchscreen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High focus on </a:t>
                    </a:r>
                    <a:r>
                      <a:rPr kumimoji="1" lang="en-US" altLang="zh-CN" dirty="0" err="1"/>
                      <a:t>style&amp;design</a:t>
                    </a:r>
                    <a:endParaRPr kumimoji="1" lang="en-US" altLang="zh-CN" dirty="0"/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Autonomous mode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kumimoji="1" lang="en-US" altLang="zh-CN" dirty="0"/>
                      <a:t>0-100km/h 4.4s – 6.2s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kumimoji="1" lang="zh-CN" altLang="en-US" dirty="0"/>
                  </a:p>
                </p:txBody>
              </p:sp>
            </p:grpSp>
            <p:pic>
              <p:nvPicPr>
                <p:cNvPr id="25" name="Graphic 45" descr="Upward trend">
                  <a:extLst>
                    <a:ext uri="{FF2B5EF4-FFF2-40B4-BE49-F238E27FC236}">
                      <a16:creationId xmlns:a16="http://schemas.microsoft.com/office/drawing/2014/main" id="{60934865-9829-43AB-721B-AAF8342F5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rot="2400000">
                  <a:off x="11943176" y="6351886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740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7118</TotalTime>
  <Words>2910</Words>
  <Application>Microsoft Macintosh PowerPoint</Application>
  <PresentationFormat>Widescreen</PresentationFormat>
  <Paragraphs>519</Paragraphs>
  <Slides>39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Angsana New</vt:lpstr>
      <vt:lpstr>Apple Braille</vt:lpstr>
      <vt:lpstr>Apple Chancery</vt:lpstr>
      <vt:lpstr>Arial</vt:lpstr>
      <vt:lpstr>Bangla MN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Model Comparison</vt:lpstr>
      <vt:lpstr>PowerPoint Presentation</vt:lpstr>
      <vt:lpstr>PowerPoint Presentation</vt:lpstr>
      <vt:lpstr>PowerPoint Presentation</vt:lpstr>
      <vt:lpstr>IP Protection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weilin yang</dc:creator>
  <cp:lastModifiedBy>weilin yang</cp:lastModifiedBy>
  <cp:revision>16</cp:revision>
  <dcterms:created xsi:type="dcterms:W3CDTF">2023-05-12T09:23:23Z</dcterms:created>
  <dcterms:modified xsi:type="dcterms:W3CDTF">2023-05-25T05:46:17Z</dcterms:modified>
</cp:coreProperties>
</file>